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887" r:id="rId2"/>
    <p:sldId id="700" r:id="rId3"/>
    <p:sldId id="930" r:id="rId4"/>
    <p:sldId id="931" r:id="rId5"/>
    <p:sldId id="936" r:id="rId6"/>
    <p:sldId id="906" r:id="rId7"/>
    <p:sldId id="893" r:id="rId8"/>
    <p:sldId id="925" r:id="rId9"/>
    <p:sldId id="933" r:id="rId10"/>
    <p:sldId id="928" r:id="rId11"/>
    <p:sldId id="897" r:id="rId12"/>
    <p:sldId id="929" r:id="rId13"/>
    <p:sldId id="927" r:id="rId14"/>
    <p:sldId id="924" r:id="rId15"/>
    <p:sldId id="935" r:id="rId16"/>
    <p:sldId id="937" r:id="rId17"/>
    <p:sldId id="918"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ヒラギノ角ゴ Pro W3" charset="-128"/>
        <a:cs typeface="ヒラギノ角ゴ Pro W3" charset="-128"/>
      </a:defRPr>
    </a:lvl1pPr>
    <a:lvl2pPr marL="457200" algn="l" defTabSz="457200" rtl="0" fontAlgn="base">
      <a:spcBef>
        <a:spcPct val="0"/>
      </a:spcBef>
      <a:spcAft>
        <a:spcPct val="0"/>
      </a:spcAft>
      <a:defRPr kern="1200">
        <a:solidFill>
          <a:schemeClr val="tx1"/>
        </a:solidFill>
        <a:latin typeface="Arial" charset="0"/>
        <a:ea typeface="ヒラギノ角ゴ Pro W3" charset="-128"/>
        <a:cs typeface="ヒラギノ角ゴ Pro W3" charset="-128"/>
      </a:defRPr>
    </a:lvl2pPr>
    <a:lvl3pPr marL="914400" algn="l" defTabSz="457200" rtl="0" fontAlgn="base">
      <a:spcBef>
        <a:spcPct val="0"/>
      </a:spcBef>
      <a:spcAft>
        <a:spcPct val="0"/>
      </a:spcAft>
      <a:defRPr kern="1200">
        <a:solidFill>
          <a:schemeClr val="tx1"/>
        </a:solidFill>
        <a:latin typeface="Arial" charset="0"/>
        <a:ea typeface="ヒラギノ角ゴ Pro W3" charset="-128"/>
        <a:cs typeface="ヒラギノ角ゴ Pro W3" charset="-128"/>
      </a:defRPr>
    </a:lvl3pPr>
    <a:lvl4pPr marL="1371600" algn="l" defTabSz="457200" rtl="0" fontAlgn="base">
      <a:spcBef>
        <a:spcPct val="0"/>
      </a:spcBef>
      <a:spcAft>
        <a:spcPct val="0"/>
      </a:spcAft>
      <a:defRPr kern="1200">
        <a:solidFill>
          <a:schemeClr val="tx1"/>
        </a:solidFill>
        <a:latin typeface="Arial" charset="0"/>
        <a:ea typeface="ヒラギノ角ゴ Pro W3" charset="-128"/>
        <a:cs typeface="ヒラギノ角ゴ Pro W3" charset="-128"/>
      </a:defRPr>
    </a:lvl4pPr>
    <a:lvl5pPr marL="1828800" algn="l" defTabSz="457200" rtl="0" fontAlgn="base">
      <a:spcBef>
        <a:spcPct val="0"/>
      </a:spcBef>
      <a:spcAft>
        <a:spcPct val="0"/>
      </a:spcAft>
      <a:defRPr kern="1200">
        <a:solidFill>
          <a:schemeClr val="tx1"/>
        </a:solidFill>
        <a:latin typeface="Arial" charset="0"/>
        <a:ea typeface="ヒラギノ角ゴ Pro W3" charset="-128"/>
        <a:cs typeface="ヒラギノ角ゴ Pro W3" charset="-128"/>
      </a:defRPr>
    </a:lvl5pPr>
    <a:lvl6pPr marL="2286000" algn="l" defTabSz="457200" rtl="0" eaLnBrk="1" latinLnBrk="0" hangingPunct="1">
      <a:defRPr kern="1200">
        <a:solidFill>
          <a:schemeClr val="tx1"/>
        </a:solidFill>
        <a:latin typeface="Arial" charset="0"/>
        <a:ea typeface="ヒラギノ角ゴ Pro W3" charset="-128"/>
        <a:cs typeface="ヒラギノ角ゴ Pro W3" charset="-128"/>
      </a:defRPr>
    </a:lvl6pPr>
    <a:lvl7pPr marL="2743200" algn="l" defTabSz="457200" rtl="0" eaLnBrk="1" latinLnBrk="0" hangingPunct="1">
      <a:defRPr kern="1200">
        <a:solidFill>
          <a:schemeClr val="tx1"/>
        </a:solidFill>
        <a:latin typeface="Arial" charset="0"/>
        <a:ea typeface="ヒラギノ角ゴ Pro W3" charset="-128"/>
        <a:cs typeface="ヒラギノ角ゴ Pro W3" charset="-128"/>
      </a:defRPr>
    </a:lvl7pPr>
    <a:lvl8pPr marL="3200400" algn="l" defTabSz="457200" rtl="0" eaLnBrk="1" latinLnBrk="0" hangingPunct="1">
      <a:defRPr kern="1200">
        <a:solidFill>
          <a:schemeClr val="tx1"/>
        </a:solidFill>
        <a:latin typeface="Arial" charset="0"/>
        <a:ea typeface="ヒラギノ角ゴ Pro W3" charset="-128"/>
        <a:cs typeface="ヒラギノ角ゴ Pro W3" charset="-128"/>
      </a:defRPr>
    </a:lvl8pPr>
    <a:lvl9pPr marL="3657600" algn="l" defTabSz="457200" rtl="0" eaLnBrk="1" latinLnBrk="0" hangingPunct="1">
      <a:defRPr kern="1200">
        <a:solidFill>
          <a:schemeClr val="tx1"/>
        </a:solidFill>
        <a:latin typeface="Arial" charset="0"/>
        <a:ea typeface="ヒラギノ角ゴ Pro W3" charset="-128"/>
        <a:cs typeface="ヒラギノ角ゴ Pro W3" charset="-128"/>
      </a:defRPr>
    </a:lvl9pPr>
  </p:defaultTextStyle>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hn Kreisa"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B7A6FF"/>
    <a:srgbClr val="88AABE"/>
    <a:srgbClr val="CDDCE5"/>
    <a:srgbClr val="B6CBD8"/>
    <a:srgbClr val="85A9BD"/>
    <a:srgbClr val="44697D"/>
    <a:srgbClr val="69BE28"/>
    <a:srgbClr val="E17000"/>
    <a:srgbClr val="1E1E1E"/>
    <a:srgbClr val="C3C3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776" autoAdjust="0"/>
    <p:restoredTop sz="90962" autoAdjust="0"/>
  </p:normalViewPr>
  <p:slideViewPr>
    <p:cSldViewPr snapToGrid="0" snapToObjects="1" showGuides="1">
      <p:cViewPr varScale="1">
        <p:scale>
          <a:sx n="117" d="100"/>
          <a:sy n="117" d="100"/>
        </p:scale>
        <p:origin x="-880" y="-112"/>
      </p:cViewPr>
      <p:guideLst>
        <p:guide orient="horz" pos="2160"/>
        <p:guide pos="2880"/>
      </p:guideLst>
    </p:cSldViewPr>
  </p:slideViewPr>
  <p:notesTextViewPr>
    <p:cViewPr>
      <p:scale>
        <a:sx n="100" d="100"/>
        <a:sy n="100" d="100"/>
      </p:scale>
      <p:origin x="0" y="0"/>
    </p:cViewPr>
  </p:notesTextViewPr>
  <p:sorterViewPr>
    <p:cViewPr>
      <p:scale>
        <a:sx n="119" d="100"/>
        <a:sy n="119" d="100"/>
      </p:scale>
      <p:origin x="0" y="14672"/>
    </p:cViewPr>
  </p:sorterViewPr>
  <p:notesViewPr>
    <p:cSldViewPr snapToGrid="0" snapToObjects="1">
      <p:cViewPr varScale="1">
        <p:scale>
          <a:sx n="66" d="100"/>
          <a:sy n="66" d="100"/>
        </p:scale>
        <p:origin x="-2872"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commentAuthors" Target="commentAuthors.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FDD81165-85A7-0E44-B016-EA4C0EAD8F21}" type="datetime1">
              <a:rPr lang="en-US"/>
              <a:pPr>
                <a:defRPr/>
              </a:pPr>
              <a:t>9/29/12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181ACFB0-C086-1C46-9148-0A44A70DB4ED}" type="slidenum">
              <a:rPr lang="en-US"/>
              <a:pPr>
                <a:defRPr/>
              </a:pPr>
              <a:t>‹#›</a:t>
            </a:fld>
            <a:endParaRPr lang="en-US" dirty="0"/>
          </a:p>
        </p:txBody>
      </p:sp>
    </p:spTree>
    <p:extLst>
      <p:ext uri="{BB962C8B-B14F-4D97-AF65-F5344CB8AC3E}">
        <p14:creationId xmlns:p14="http://schemas.microsoft.com/office/powerpoint/2010/main" val="37698281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8E9A6F32-65BE-CC43-819C-4DE6A222013B}" type="datetime1">
              <a:rPr lang="en-US"/>
              <a:pPr>
                <a:defRPr/>
              </a:pPr>
              <a:t>9/29/12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1374085-3E80-6E4B-8D15-AE111E3F12C2}" type="slidenum">
              <a:rPr lang="en-US"/>
              <a:pPr>
                <a:defRPr/>
              </a:pPr>
              <a:t>‹#›</a:t>
            </a:fld>
            <a:endParaRPr lang="en-US" dirty="0"/>
          </a:p>
        </p:txBody>
      </p:sp>
    </p:spTree>
    <p:extLst>
      <p:ext uri="{BB962C8B-B14F-4D97-AF65-F5344CB8AC3E}">
        <p14:creationId xmlns:p14="http://schemas.microsoft.com/office/powerpoint/2010/main" val="3367807489"/>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fontAlgn="base">
      <a:spcBef>
        <a:spcPct val="30000"/>
      </a:spcBef>
      <a:spcAft>
        <a:spcPct val="0"/>
      </a:spcAft>
      <a:defRPr sz="1200" kern="1200">
        <a:solidFill>
          <a:schemeClr val="tx1"/>
        </a:solidFill>
        <a:latin typeface="+mn-lt"/>
        <a:ea typeface="ヒラギノ角ゴ Pro W3" charset="-128"/>
        <a:cs typeface="ヒラギノ角ゴ Pro W3" charset="-128"/>
      </a:defRPr>
    </a:lvl2pPr>
    <a:lvl3pPr marL="914400" algn="l" defTabSz="457200" rtl="0" fontAlgn="base">
      <a:spcBef>
        <a:spcPct val="30000"/>
      </a:spcBef>
      <a:spcAft>
        <a:spcPct val="0"/>
      </a:spcAft>
      <a:defRPr sz="1200" kern="1200">
        <a:solidFill>
          <a:schemeClr val="tx1"/>
        </a:solidFill>
        <a:latin typeface="+mn-lt"/>
        <a:ea typeface="ヒラギノ角ゴ Pro W3" charset="-128"/>
        <a:cs typeface="ヒラギノ角ゴ Pro W3" charset="-128"/>
      </a:defRPr>
    </a:lvl3pPr>
    <a:lvl4pPr marL="1371600" algn="l" defTabSz="457200" rtl="0" fontAlgn="base">
      <a:spcBef>
        <a:spcPct val="30000"/>
      </a:spcBef>
      <a:spcAft>
        <a:spcPct val="0"/>
      </a:spcAft>
      <a:defRPr sz="1200" kern="1200">
        <a:solidFill>
          <a:schemeClr val="tx1"/>
        </a:solidFill>
        <a:latin typeface="+mn-lt"/>
        <a:ea typeface="ヒラギノ角ゴ Pro W3" charset="-128"/>
        <a:cs typeface="ヒラギノ角ゴ Pro W3" charset="-128"/>
      </a:defRPr>
    </a:lvl4pPr>
    <a:lvl5pPr marL="1828800" algn="l" defTabSz="457200" rtl="0" fontAlgn="base">
      <a:spcBef>
        <a:spcPct val="30000"/>
      </a:spcBef>
      <a:spcAft>
        <a:spcPct val="0"/>
      </a:spcAft>
      <a:defRPr sz="1200" kern="1200">
        <a:solidFill>
          <a:schemeClr val="tx1"/>
        </a:solidFill>
        <a:latin typeface="+mn-lt"/>
        <a:ea typeface="ヒラギノ角ゴ Pro W3" charset="-128"/>
        <a:cs typeface="ヒラギノ角ゴ Pro W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 Id="rId3" Type="http://schemas.openxmlformats.org/officeDocument/2006/relationships/hyperlink" Target="http://incubator.apache.org/hcatalog/docs/r0.4.0/notification.html"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Powering Next-Generation Data Architectures with Apache </a:t>
            </a:r>
            <a:r>
              <a:rPr lang="en-US" dirty="0" err="1" smtClean="0"/>
              <a:t>Hadoop</a:t>
            </a:r>
            <a:endParaRPr lang="en-US" dirty="0" smtClean="0"/>
          </a:p>
          <a:p>
            <a:endParaRPr lang="en-US" dirty="0" smtClean="0"/>
          </a:p>
          <a:p>
            <a:r>
              <a:rPr lang="en-US" dirty="0" smtClean="0"/>
              <a:t>Shaun Connolly (Hortonworks)</a:t>
            </a:r>
          </a:p>
          <a:p>
            <a:r>
              <a:rPr lang="en-US" dirty="0" smtClean="0"/>
              <a:t>11:15 Tuesday, 2/10/2012</a:t>
            </a:r>
          </a:p>
          <a:p>
            <a:r>
              <a:rPr lang="en-US" dirty="0" smtClean="0"/>
              <a:t>Sponsored</a:t>
            </a:r>
          </a:p>
          <a:p>
            <a:r>
              <a:rPr lang="en-US" dirty="0" smtClean="0"/>
              <a:t>Location: </a:t>
            </a:r>
            <a:r>
              <a:rPr lang="en-US" dirty="0" err="1" smtClean="0"/>
              <a:t>Bleinheim</a:t>
            </a:r>
            <a:r>
              <a:rPr lang="en-US" dirty="0" smtClean="0"/>
              <a:t> Room (Sponsored)</a:t>
            </a:r>
          </a:p>
          <a:p>
            <a:r>
              <a:rPr lang="en-US" dirty="0" smtClean="0"/>
              <a:t>With the rise of Apache </a:t>
            </a:r>
            <a:r>
              <a:rPr lang="en-US" dirty="0" err="1" smtClean="0"/>
              <a:t>Hadoop</a:t>
            </a:r>
            <a:r>
              <a:rPr lang="en-US" dirty="0" smtClean="0"/>
              <a:t>, a next-generation enterprise data architecture is emerging that connects the systems powering business transactions and business intelligence. </a:t>
            </a:r>
            <a:r>
              <a:rPr lang="en-US" dirty="0" err="1" smtClean="0"/>
              <a:t>Hadoop</a:t>
            </a:r>
            <a:r>
              <a:rPr lang="en-US" dirty="0" smtClean="0"/>
              <a:t> is uniquely capable of storing, aggregating, and refining multi-structured data sources into formats that fuel new business insights. Organizations that embrace solution architectures focused on maximizing the value from ALL data will put themselves in a position to drive more business, enhance productivity, or discover new and lucrative business opportunities. Over the coming years, </a:t>
            </a:r>
            <a:r>
              <a:rPr lang="en-US" dirty="0" err="1" smtClean="0"/>
              <a:t>Hadoop</a:t>
            </a:r>
            <a:r>
              <a:rPr lang="en-US" dirty="0" smtClean="0"/>
              <a:t> could be in a position to process more than half the world’s data. There is still much work to be done, however, if </a:t>
            </a:r>
            <a:r>
              <a:rPr lang="en-US" dirty="0" err="1" smtClean="0"/>
              <a:t>Hadoop</a:t>
            </a:r>
            <a:r>
              <a:rPr lang="en-US" dirty="0" smtClean="0"/>
              <a:t> is to achieve this lofty goal. In this talk Shaun Connolly, VP Corporate Strategy for Hortonworks, will look at </a:t>
            </a:r>
            <a:r>
              <a:rPr lang="en-US" dirty="0" err="1" smtClean="0"/>
              <a:t>Hadoop’s</a:t>
            </a:r>
            <a:r>
              <a:rPr lang="en-US" dirty="0" smtClean="0"/>
              <a:t> opportunity and the value it can unlock. Along the way he will discuss the kind of efforts required from the community, the solution ecosystem, and the enterprise in order to solidify </a:t>
            </a:r>
            <a:r>
              <a:rPr lang="en-US" dirty="0" err="1" smtClean="0"/>
              <a:t>Hadoop’s</a:t>
            </a:r>
            <a:r>
              <a:rPr lang="en-US" dirty="0" smtClean="0"/>
              <a:t> place within the enterprise.</a:t>
            </a:r>
            <a:endParaRPr lang="en-US" dirty="0"/>
          </a:p>
        </p:txBody>
      </p:sp>
      <p:sp>
        <p:nvSpPr>
          <p:cNvPr id="4" name="Slide Number Placeholder 3"/>
          <p:cNvSpPr>
            <a:spLocks noGrp="1"/>
          </p:cNvSpPr>
          <p:nvPr>
            <p:ph type="sldNum" sz="quarter" idx="10"/>
          </p:nvPr>
        </p:nvSpPr>
        <p:spPr/>
        <p:txBody>
          <a:bodyPr/>
          <a:lstStyle/>
          <a:p>
            <a:pPr>
              <a:defRPr/>
            </a:pPr>
            <a:fld id="{91374085-3E80-6E4B-8D15-AE111E3F12C2}" type="slidenum">
              <a:rPr lang="en-US" smtClean="0"/>
              <a:pPr>
                <a:defRPr/>
              </a:pPr>
              <a:t>1</a:t>
            </a:fld>
            <a:endParaRPr lang="en-US" dirty="0"/>
          </a:p>
        </p:txBody>
      </p:sp>
    </p:spTree>
    <p:extLst>
      <p:ext uri="{BB962C8B-B14F-4D97-AF65-F5344CB8AC3E}">
        <p14:creationId xmlns:p14="http://schemas.microsoft.com/office/powerpoint/2010/main" val="3931395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TW" dirty="0" smtClean="0">
                <a:latin typeface="Arial" charset="0"/>
                <a:ea typeface="ヒラギノ角ゴ Pro W3"/>
              </a:rPr>
              <a:t>For the visual thinkers out there, let’s expand our mathematical model to show some concrete</a:t>
            </a:r>
            <a:r>
              <a:rPr lang="en-US" altLang="zh-TW" baseline="0" dirty="0" smtClean="0">
                <a:latin typeface="Arial" charset="0"/>
                <a:ea typeface="ヒラギノ角ゴ Pro W3"/>
              </a:rPr>
              <a:t> examples.</a:t>
            </a:r>
          </a:p>
          <a:p>
            <a:endParaRPr lang="en-US" altLang="zh-TW" baseline="0" dirty="0" smtClean="0">
              <a:latin typeface="Arial" charset="0"/>
              <a:ea typeface="ヒラギノ角ゴ Pro W3"/>
            </a:endParaRPr>
          </a:p>
          <a:p>
            <a:r>
              <a:rPr lang="en-US" altLang="zh-TW" dirty="0" smtClean="0">
                <a:latin typeface="Arial" charset="0"/>
                <a:ea typeface="ヒラギノ角ゴ Pro W3"/>
              </a:rPr>
              <a:t>ERP, SCM, CRM, and transactional Web applications are classic examples of systems processing Transactions. Highly structured data in these systems is typically stored in SQL databases.</a:t>
            </a:r>
          </a:p>
          <a:p>
            <a:endParaRPr lang="en-US" altLang="zh-TW" dirty="0" smtClean="0">
              <a:latin typeface="Arial" charset="0"/>
              <a:ea typeface="ヒラギノ角ゴ Pro W3"/>
            </a:endParaRPr>
          </a:p>
          <a:p>
            <a:r>
              <a:rPr lang="en-US" altLang="zh-TW" dirty="0" smtClean="0">
                <a:latin typeface="Arial" charset="0"/>
                <a:ea typeface="ヒラギノ角ゴ Pro W3"/>
              </a:rPr>
              <a:t>Interactions are about how people and things interact with each other or with your business. Web Logs, User Click Streams, Social Interactions &amp; Feeds, and User-Generated Content are classic places to find Interaction data.</a:t>
            </a:r>
          </a:p>
          <a:p>
            <a:endParaRPr lang="en-US" altLang="zh-TW" dirty="0" smtClean="0">
              <a:latin typeface="Arial" charset="0"/>
              <a:ea typeface="ヒラギノ角ゴ Pro W3"/>
            </a:endParaRPr>
          </a:p>
          <a:p>
            <a:r>
              <a:rPr lang="en-US" altLang="zh-TW" dirty="0" smtClean="0">
                <a:latin typeface="Arial" charset="0"/>
                <a:ea typeface="ヒラギノ角ゴ Pro W3"/>
              </a:rPr>
              <a:t>Observational data tends to come from the “Internet of Things”. Sensors for heat, motion, pressure and RFID and GPS chips within such things as mobile devices, ATM machines, and even aircraft engines provide just some examples of “things” that output Observation data.</a:t>
            </a:r>
          </a:p>
          <a:p>
            <a:endParaRPr lang="en-US" altLang="zh-TW" dirty="0" smtClean="0">
              <a:latin typeface="Arial" charset="0"/>
              <a:ea typeface="ヒラギノ角ゴ Pro W3"/>
            </a:endParaRPr>
          </a:p>
          <a:p>
            <a:r>
              <a:rPr lang="en-US" altLang="zh-TW" dirty="0" smtClean="0">
                <a:latin typeface="Arial" charset="0"/>
                <a:ea typeface="ヒラギノ角ゴ Pro W3"/>
              </a:rPr>
              <a:t>Most</a:t>
            </a:r>
            <a:r>
              <a:rPr lang="en-US" altLang="zh-TW" baseline="0" dirty="0" smtClean="0">
                <a:latin typeface="Arial" charset="0"/>
                <a:ea typeface="ヒラギノ角ゴ Pro W3"/>
              </a:rPr>
              <a:t> folks would agree that video is “big” data. The analysis of what’s happening in that video (ie. What you, me, and others are doing in the video) may not be “big” but it is valuable and it does fit under our umbrella.</a:t>
            </a:r>
          </a:p>
          <a:p>
            <a:r>
              <a:rPr lang="en-US" altLang="zh-TW" baseline="0" dirty="0" smtClean="0">
                <a:latin typeface="Arial" charset="0"/>
                <a:ea typeface="ヒラギノ角ゴ Pro W3"/>
              </a:rPr>
              <a:t>Moreover, business data feeds and publicly available data sets are also “big data”.</a:t>
            </a:r>
          </a:p>
          <a:p>
            <a:endParaRPr lang="en-US" altLang="zh-TW" baseline="0" dirty="0" smtClean="0">
              <a:latin typeface="Arial" charset="0"/>
              <a:ea typeface="ヒラギノ角ゴ Pro W3"/>
            </a:endParaRPr>
          </a:p>
          <a:p>
            <a:r>
              <a:rPr lang="en-US" altLang="zh-TW" baseline="0" dirty="0" smtClean="0">
                <a:latin typeface="Arial" charset="0"/>
                <a:ea typeface="ヒラギノ角ゴ Pro W3"/>
              </a:rPr>
              <a:t>So we should not minimize our thinking to just data that flows through an organization.</a:t>
            </a:r>
          </a:p>
          <a:p>
            <a:r>
              <a:rPr lang="en-US" altLang="zh-TW" baseline="0" dirty="0" smtClean="0">
                <a:latin typeface="Arial" charset="0"/>
                <a:ea typeface="ヒラギノ角ゴ Pro W3"/>
              </a:rPr>
              <a:t>Ex. The mortgage-related data you may have COULD benefit from being blended with external data found in Zillow, for example.</a:t>
            </a:r>
          </a:p>
          <a:p>
            <a:endParaRPr lang="en-US" altLang="zh-TW" baseline="0" dirty="0" smtClean="0">
              <a:latin typeface="Arial" charset="0"/>
              <a:ea typeface="ヒラギノ角ゴ Pro W3"/>
            </a:endParaRPr>
          </a:p>
          <a:p>
            <a:r>
              <a:rPr lang="en-US" altLang="zh-TW" baseline="0" dirty="0" smtClean="0">
                <a:latin typeface="Arial" charset="0"/>
                <a:ea typeface="ヒラギノ角ゴ Pro W3"/>
              </a:rPr>
              <a:t>The government, for example, has the Open Data Initiative. Which means that more and more data is being made publicly available.</a:t>
            </a:r>
          </a:p>
          <a:p>
            <a:r>
              <a:rPr lang="en-US" altLang="zh-TW" baseline="0" dirty="0" smtClean="0">
                <a:latin typeface="Arial" charset="0"/>
                <a:ea typeface="ヒラギノ角ゴ Pro W3"/>
              </a:rPr>
              <a:t>One of the use cases I find interesting is the Predictive Policing use case where state/local law enforcement is using analytics applied to crime databases and other publicly available data to help predict where and when pockets of crime might be springing up. These proactive analytics efforts have yielded real reductions in crime!</a:t>
            </a:r>
          </a:p>
          <a:p>
            <a:endParaRPr lang="en-US" altLang="zh-TW" baseline="0" dirty="0" smtClean="0">
              <a:latin typeface="Arial" charset="0"/>
              <a:ea typeface="ヒラギノ角ゴ Pro W3"/>
            </a:endParaRPr>
          </a:p>
          <a:p>
            <a:r>
              <a:rPr lang="en-US" altLang="zh-TW" baseline="0" dirty="0" smtClean="0">
                <a:latin typeface="Arial" charset="0"/>
                <a:ea typeface="ヒラギノ角ゴ Pro W3"/>
              </a:rPr>
              <a:t>Anyhow, this is what Big Data means to me…hopefully it makes sense to you. </a:t>
            </a:r>
          </a:p>
          <a:p>
            <a:endParaRPr lang="en-US" altLang="zh-TW" baseline="0" dirty="0" smtClean="0">
              <a:latin typeface="Arial" charset="0"/>
              <a:ea typeface="ヒラギノ角ゴ Pro W3"/>
            </a:endParaRPr>
          </a:p>
          <a:p>
            <a:r>
              <a:rPr lang="en-US" altLang="zh-TW" baseline="0" dirty="0" smtClean="0">
                <a:latin typeface="Arial" charset="0"/>
                <a:ea typeface="ヒラギノ角ゴ Pro W3"/>
              </a:rPr>
              <a:t>It is important to note that we think of big data beyond the traditional concepts of volume, velocity and variety into transactions, interactions and observations.  In reality, this IS the big data our customers are dealing with.</a:t>
            </a:r>
          </a:p>
          <a:p>
            <a:endParaRPr lang="en-US" altLang="zh-TW" baseline="0" dirty="0" smtClean="0">
              <a:latin typeface="Arial" charset="0"/>
              <a:ea typeface="ヒラギノ角ゴ Pro W3"/>
            </a:endParaRPr>
          </a:p>
          <a:p>
            <a:endParaRPr lang="en-US" altLang="zh-TW" dirty="0" smtClean="0">
              <a:latin typeface="Arial" charset="0"/>
              <a:ea typeface="ヒラギノ角ゴ Pro W3"/>
            </a:endParaRPr>
          </a:p>
          <a:p>
            <a:endParaRPr lang="en-US" dirty="0"/>
          </a:p>
        </p:txBody>
      </p:sp>
      <p:sp>
        <p:nvSpPr>
          <p:cNvPr id="4" name="Slide Number Placeholder 3"/>
          <p:cNvSpPr>
            <a:spLocks noGrp="1"/>
          </p:cNvSpPr>
          <p:nvPr>
            <p:ph type="sldNum" sz="quarter" idx="10"/>
          </p:nvPr>
        </p:nvSpPr>
        <p:spPr/>
        <p:txBody>
          <a:bodyPr/>
          <a:lstStyle/>
          <a:p>
            <a:pPr>
              <a:defRPr/>
            </a:pPr>
            <a:fld id="{2BF9F0C0-6688-47B4-BA84-229F73D519C2}" type="slidenum">
              <a:rPr lang="en-US" smtClean="0"/>
              <a:pPr>
                <a:defRPr/>
              </a:pPr>
              <a:t>2</a:t>
            </a:fld>
            <a:endParaRPr lang="en-US" dirty="0"/>
          </a:p>
        </p:txBody>
      </p:sp>
    </p:spTree>
    <p:extLst>
      <p:ext uri="{BB962C8B-B14F-4D97-AF65-F5344CB8AC3E}">
        <p14:creationId xmlns:p14="http://schemas.microsoft.com/office/powerpoint/2010/main" val="412492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200" kern="1200" dirty="0" smtClean="0">
                <a:solidFill>
                  <a:schemeClr val="tx1"/>
                </a:solidFill>
                <a:effectLst/>
                <a:latin typeface="+mn-lt"/>
                <a:ea typeface="ヒラギノ角ゴ Pro W3" charset="-128"/>
                <a:cs typeface="ヒラギノ角ゴ Pro W3" charset="-128"/>
              </a:rPr>
              <a:t>So I’d like to talk about how </a:t>
            </a:r>
            <a:r>
              <a:rPr lang="en-US" sz="1200" kern="1200" dirty="0" err="1" smtClean="0">
                <a:solidFill>
                  <a:schemeClr val="tx1"/>
                </a:solidFill>
                <a:effectLst/>
                <a:latin typeface="+mn-lt"/>
                <a:ea typeface="ヒラギノ角ゴ Pro W3" charset="-128"/>
                <a:cs typeface="ヒラギノ角ゴ Pro W3" charset="-128"/>
              </a:rPr>
              <a:t>Hadoop</a:t>
            </a:r>
            <a:r>
              <a:rPr lang="en-US" sz="1200" kern="1200" dirty="0" smtClean="0">
                <a:solidFill>
                  <a:schemeClr val="tx1"/>
                </a:solidFill>
                <a:effectLst/>
                <a:latin typeface="+mn-lt"/>
                <a:ea typeface="ヒラギノ角ゴ Pro W3" charset="-128"/>
                <a:cs typeface="ヒラギノ角ゴ Pro W3" charset="-128"/>
              </a:rPr>
              <a:t> can fit within broader enterprise data architecture with the goal of maximizing the value from ALL of your data: transactions + interactions + observations.</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At the highest level, I see three broad areas of data processing:</a:t>
            </a:r>
          </a:p>
          <a:p>
            <a:pPr lvl="0"/>
            <a:r>
              <a:rPr lang="en-US" sz="1200" kern="1200" dirty="0" smtClean="0">
                <a:solidFill>
                  <a:schemeClr val="tx1"/>
                </a:solidFill>
                <a:effectLst/>
                <a:latin typeface="+mn-lt"/>
                <a:ea typeface="ヒラギノ角ゴ Pro W3" charset="-128"/>
                <a:cs typeface="ヒラギノ角ゴ Pro W3" charset="-128"/>
              </a:rPr>
              <a:t> Business Transactions &amp; Interactions</a:t>
            </a:r>
          </a:p>
          <a:p>
            <a:pPr lvl="0"/>
            <a:r>
              <a:rPr lang="en-US" sz="1200" kern="1200" dirty="0" smtClean="0">
                <a:solidFill>
                  <a:schemeClr val="tx1"/>
                </a:solidFill>
                <a:effectLst/>
                <a:latin typeface="+mn-lt"/>
                <a:ea typeface="ヒラギノ角ゴ Pro W3" charset="-128"/>
                <a:cs typeface="ヒラギノ角ゴ Pro W3" charset="-128"/>
              </a:rPr>
              <a:t> Business Intelligence &amp; Analytics</a:t>
            </a:r>
          </a:p>
          <a:p>
            <a:pPr lvl="0"/>
            <a:r>
              <a:rPr lang="en-US" sz="1200" kern="1200" dirty="0" smtClean="0">
                <a:solidFill>
                  <a:schemeClr val="tx1"/>
                </a:solidFill>
                <a:effectLst/>
                <a:latin typeface="+mn-lt"/>
                <a:ea typeface="ヒラギノ角ゴ Pro W3" charset="-128"/>
                <a:cs typeface="ヒラギノ角ゴ Pro W3" charset="-128"/>
              </a:rPr>
              <a:t> Big Data Refinery</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Enterprise IT has been connecting systems via classic ETL processing, as illustrated in Step 1 above, for many years in order to deliver structured and repeatable analysis. In this step, the business determines the questions to ask and IT collects and structures the data needed to answer those questions.</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The “Big Data Refinery”, as highlighted in Step 2, is a new system capable of storing, aggregating, and transforming a wide range of multi-structured raw data sources into usable formats that help fuel new insights for the business. The Big Data Refinery provides a cost-effective platform for unlocking the potential value within data and discovering the business questions worth answering with this data. A popular example of big data refining is processing Web logs, clickstreams, social interactions, social feeds, and other user generated data sources into more accurate assessments of customer churn or more effective creation of personalized offers.</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More interestingly, there are businesses deriving value from processing large video, audio, and image files. Retail stores, for example, are leveraging in-store video feeds to help them better understand how customers navigate the aisles as they find and purchase products. Retailers that provide optimized shopping paths and intelligent product placement within their stores are able to drive more revenue for the business. In this case, while the video files may be big in size, the refined output of the analysis is typically small in size but potentially big in value.</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With that as backdrop, Step 3 takes the model further by showing how the Big Data Refinery interacts with the systems powering Business Transactions &amp; Interactions and Business Intelligence &amp; Analytics. Interacting in this way opens up the ability for businesses to get a richer and more informed 360 ̊ view of customers, for example.</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By directly integrating the Big Data Refinery with existing Business Intelligence &amp; Analytics solutions that contain much of the transactional information for the business, companies can enhance their ability to more accurately understand the customer behaviors that lead to the transactions.</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Moreover, systems focused on Business Transactions &amp; Interactions can also benefit from connecting with the Big Data Refinery. Complex analytics and calculations of key parameters can be performed in the refinery and flow downstream to fuel runtime models powering business applications with the goal of more accurately targeting customers with the best and most relevant offers, for example.</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Since the Big Data Refinery is great at retaining large volumes of data for long periods of time, the model is completed with the feedback loops illustrated in Steps 4 and 5. Retaining the past 10 years of historical “Black Friday” retail data, for example, can benefit the business, especially if it’s blended with other data sources such as 10 years of weather data accessed from a third party data provider. The point here is that the opportunities for creating value from multi-structured data sources available inside and outside the enterprise are virtually endless if you have a platform that can do it cost effectively and at scale.</a:t>
            </a:r>
            <a:endParaRPr lang="en-US" sz="1200" kern="1200" dirty="0">
              <a:solidFill>
                <a:schemeClr val="tx1"/>
              </a:solidFill>
              <a:effectLst/>
              <a:latin typeface="+mn-lt"/>
              <a:ea typeface="ヒラギノ角ゴ Pro W3" charset="-128"/>
              <a:cs typeface="ヒラギノ角ゴ Pro W3" charset="-128"/>
            </a:endParaRPr>
          </a:p>
        </p:txBody>
      </p:sp>
      <p:sp>
        <p:nvSpPr>
          <p:cNvPr id="4" name="Slide Number Placeholder 3"/>
          <p:cNvSpPr>
            <a:spLocks noGrp="1"/>
          </p:cNvSpPr>
          <p:nvPr>
            <p:ph type="sldNum" sz="quarter" idx="10"/>
          </p:nvPr>
        </p:nvSpPr>
        <p:spPr/>
        <p:txBody>
          <a:bodyPr/>
          <a:lstStyle/>
          <a:p>
            <a:pPr>
              <a:defRPr/>
            </a:pPr>
            <a:fld id="{91374085-3E80-6E4B-8D15-AE111E3F12C2}" type="slidenum">
              <a:rPr lang="en-US" smtClean="0"/>
              <a:pPr>
                <a:defRPr/>
              </a:pPr>
              <a:t>3</a:t>
            </a:fld>
            <a:endParaRPr lang="en-US" dirty="0"/>
          </a:p>
        </p:txBody>
      </p:sp>
    </p:spTree>
    <p:extLst>
      <p:ext uri="{BB962C8B-B14F-4D97-AF65-F5344CB8AC3E}">
        <p14:creationId xmlns:p14="http://schemas.microsoft.com/office/powerpoint/2010/main" val="461231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Archival</a:t>
            </a:r>
            <a:r>
              <a:rPr lang="en-US" baseline="0" dirty="0" smtClean="0"/>
              <a:t> use case at big bank:</a:t>
            </a:r>
          </a:p>
          <a:p>
            <a:endParaRPr lang="en-US" baseline="0" dirty="0" smtClean="0"/>
          </a:p>
          <a:p>
            <a:pPr marL="228587" indent="-228587">
              <a:buAutoNum type="arabicPeriod"/>
            </a:pPr>
            <a:r>
              <a:rPr lang="en-US" baseline="0" dirty="0" smtClean="0"/>
              <a:t>10K files a day == 400GB</a:t>
            </a:r>
          </a:p>
          <a:p>
            <a:pPr marL="228587" indent="-228587">
              <a:buAutoNum type="arabicPeriod"/>
            </a:pPr>
            <a:r>
              <a:rPr lang="en-US" baseline="0" dirty="0" smtClean="0"/>
              <a:t>Need to store all in EBCDIC format for compliance</a:t>
            </a:r>
          </a:p>
          <a:p>
            <a:pPr marL="228587" indent="-228587">
              <a:buAutoNum type="arabicPeriod"/>
            </a:pPr>
            <a:r>
              <a:rPr lang="en-US" baseline="0" dirty="0" smtClean="0"/>
              <a:t>Need to also convert to </a:t>
            </a:r>
            <a:r>
              <a:rPr lang="en-US" baseline="0" dirty="0" err="1" smtClean="0"/>
              <a:t>Hadoop</a:t>
            </a:r>
            <a:r>
              <a:rPr lang="en-US" baseline="0" dirty="0" smtClean="0"/>
              <a:t> for analytics</a:t>
            </a:r>
          </a:p>
          <a:p>
            <a:pPr marL="228587" indent="-228587">
              <a:buAutoNum type="arabicPeriod"/>
            </a:pPr>
            <a:r>
              <a:rPr lang="en-US" baseline="0" dirty="0" smtClean="0"/>
              <a:t>Compute a checksum for every record and keep a tally of which primary keys changed each day</a:t>
            </a:r>
          </a:p>
          <a:p>
            <a:pPr marL="228587" indent="-228587">
              <a:buAutoNum type="arabicPeriod"/>
            </a:pPr>
            <a:r>
              <a:rPr lang="en-US" baseline="0" dirty="0" smtClean="0"/>
              <a:t>Also, bring together financial, customer, and weblogs for new insights</a:t>
            </a:r>
          </a:p>
          <a:p>
            <a:pPr marL="228587" indent="-228587">
              <a:buAutoNum type="arabicPeriod"/>
            </a:pPr>
            <a:r>
              <a:rPr lang="en-US" baseline="0" dirty="0" smtClean="0"/>
              <a:t>Share with </a:t>
            </a:r>
            <a:r>
              <a:rPr lang="en-US" baseline="0" dirty="0" err="1" smtClean="0"/>
              <a:t>Palantir</a:t>
            </a:r>
            <a:r>
              <a:rPr lang="en-US" baseline="0" dirty="0" smtClean="0"/>
              <a:t>, Aster Data, </a:t>
            </a:r>
            <a:r>
              <a:rPr lang="en-US" baseline="0" dirty="0" err="1" smtClean="0"/>
              <a:t>Vertica</a:t>
            </a:r>
            <a:r>
              <a:rPr lang="en-US" baseline="0" dirty="0" smtClean="0"/>
              <a:t>, Teradata, and more…</a:t>
            </a:r>
          </a:p>
          <a:p>
            <a:pPr marL="228587" indent="-228587">
              <a:buAutoNum type="arabicPeriod"/>
            </a:pPr>
            <a:endParaRPr lang="en-US" baseline="0" dirty="0" smtClean="0"/>
          </a:p>
          <a:p>
            <a:r>
              <a:rPr lang="en-US" b="1" dirty="0"/>
              <a:t>Step One: Create tables or partitions</a:t>
            </a:r>
          </a:p>
          <a:p>
            <a:r>
              <a:rPr lang="en-US" dirty="0"/>
              <a:t>In Step one of the dataflow the mainframe or another orchestration and control program notifies </a:t>
            </a:r>
            <a:r>
              <a:rPr lang="en-US" dirty="0" err="1"/>
              <a:t>HCatalog</a:t>
            </a:r>
            <a:r>
              <a:rPr lang="en-US" dirty="0"/>
              <a:t> of its intention to create a table or add a partition if the table exists.  This would use standard SQL data definition language (DDL) such as </a:t>
            </a:r>
            <a:r>
              <a:rPr lang="en-US" i="1" dirty="0"/>
              <a:t>CREATE TABLE</a:t>
            </a:r>
            <a:r>
              <a:rPr lang="en-US" dirty="0"/>
              <a:t> and </a:t>
            </a:r>
            <a:r>
              <a:rPr lang="en-US" i="1" dirty="0"/>
              <a:t>DESCRIBE TABLE</a:t>
            </a:r>
            <a:r>
              <a:rPr lang="en-US" dirty="0"/>
              <a:t> (see http://</a:t>
            </a:r>
            <a:r>
              <a:rPr lang="en-US" dirty="0" err="1"/>
              <a:t>incubator.apache.org</a:t>
            </a:r>
            <a:r>
              <a:rPr lang="en-US" dirty="0"/>
              <a:t>/</a:t>
            </a:r>
            <a:r>
              <a:rPr lang="en-US" dirty="0" err="1"/>
              <a:t>hcatalog</a:t>
            </a:r>
            <a:r>
              <a:rPr lang="en-US" dirty="0"/>
              <a:t>/docs/r0.4.0/</a:t>
            </a:r>
            <a:r>
              <a:rPr lang="en-US" dirty="0" err="1"/>
              <a:t>cli.html#HCatalog+DDL</a:t>
            </a:r>
            <a:r>
              <a:rPr lang="en-US" dirty="0"/>
              <a:t>).  Multiple tables need to be created though.  Some tables are job-specific temporary tables while other tables need to be more permanent.  </a:t>
            </a:r>
            <a:r>
              <a:rPr lang="en-US" b="1" dirty="0"/>
              <a:t>Raw format storage </a:t>
            </a:r>
            <a:r>
              <a:rPr lang="en-US" dirty="0"/>
              <a:t>data can be stored in an </a:t>
            </a:r>
            <a:r>
              <a:rPr lang="en-US" dirty="0" err="1"/>
              <a:t>HCat</a:t>
            </a:r>
            <a:r>
              <a:rPr lang="en-US" dirty="0"/>
              <a:t> table, partitioned by some date field (month or year, for example).  The </a:t>
            </a:r>
            <a:r>
              <a:rPr lang="en-US" b="1" dirty="0"/>
              <a:t>staged record data</a:t>
            </a:r>
            <a:r>
              <a:rPr lang="en-US" dirty="0"/>
              <a:t> will most certainly be stored in </a:t>
            </a:r>
            <a:r>
              <a:rPr lang="en-US" dirty="0" err="1"/>
              <a:t>HCatalog</a:t>
            </a:r>
            <a:r>
              <a:rPr lang="en-US" dirty="0"/>
              <a:t> partitioned by month (see http://</a:t>
            </a:r>
            <a:r>
              <a:rPr lang="en-US" dirty="0" err="1"/>
              <a:t>incubator.apache.org</a:t>
            </a:r>
            <a:r>
              <a:rPr lang="en-US" dirty="0"/>
              <a:t>/</a:t>
            </a:r>
            <a:r>
              <a:rPr lang="en-US" dirty="0" err="1"/>
              <a:t>hcatalog</a:t>
            </a:r>
            <a:r>
              <a:rPr lang="en-US" dirty="0"/>
              <a:t>/docs/r0.4.0/</a:t>
            </a:r>
            <a:r>
              <a:rPr lang="en-US" dirty="0" err="1"/>
              <a:t>dynpartition.html</a:t>
            </a:r>
            <a:r>
              <a:rPr lang="en-US" dirty="0"/>
              <a:t>).  Then any missing month in the table can be easily detected and generated from the </a:t>
            </a:r>
            <a:r>
              <a:rPr lang="en-US" b="1" dirty="0"/>
              <a:t>raw format storage</a:t>
            </a:r>
            <a:r>
              <a:rPr lang="en-US" dirty="0"/>
              <a:t> on the fly.  In essence, </a:t>
            </a:r>
            <a:r>
              <a:rPr lang="en-US" dirty="0" err="1"/>
              <a:t>HCatalog</a:t>
            </a:r>
            <a:r>
              <a:rPr lang="en-US" dirty="0"/>
              <a:t> allows creation of tables which up-levels this architectural challenge from one of managing a bunch of manually created files and a loose naming convention to a strong yet abstract table structure much like a mature database solution would have.</a:t>
            </a:r>
          </a:p>
          <a:p>
            <a:endParaRPr lang="en-US" dirty="0"/>
          </a:p>
          <a:p>
            <a:r>
              <a:rPr lang="en-US" b="1" dirty="0"/>
              <a:t>Step Two: Parallel Ingest</a:t>
            </a:r>
          </a:p>
          <a:p>
            <a:r>
              <a:rPr lang="en-US" dirty="0"/>
              <a:t>Before or after tables are defined in the system, we can start adding data to the system in parallel using </a:t>
            </a:r>
            <a:r>
              <a:rPr lang="en-US" dirty="0" err="1"/>
              <a:t>WebHDFS</a:t>
            </a:r>
            <a:r>
              <a:rPr lang="en-US" dirty="0"/>
              <a:t> or </a:t>
            </a:r>
            <a:r>
              <a:rPr lang="en-US" dirty="0" err="1"/>
              <a:t>DistCP</a:t>
            </a:r>
            <a:r>
              <a:rPr lang="en-US" dirty="0"/>
              <a:t>.  In the Teradata-Hortonworks Data Platform these architectural components work seamlessly with the standard HDFS </a:t>
            </a:r>
            <a:r>
              <a:rPr lang="en-US" dirty="0" err="1"/>
              <a:t>namenode</a:t>
            </a:r>
            <a:r>
              <a:rPr lang="en-US" dirty="0"/>
              <a:t> to notify DFS clients of all the </a:t>
            </a:r>
            <a:r>
              <a:rPr lang="en-US" dirty="0" err="1"/>
              <a:t>datanodes</a:t>
            </a:r>
            <a:r>
              <a:rPr lang="en-US" dirty="0"/>
              <a:t> to which to write data.  For example, a file made up of 10,000 64 megabyte blocks  could be transferred to a 100-node HDFS cluster using all 100 nodes at once.  By asking </a:t>
            </a:r>
            <a:r>
              <a:rPr lang="en-US" dirty="0" err="1"/>
              <a:t>WebHDFS</a:t>
            </a:r>
            <a:r>
              <a:rPr lang="en-US" dirty="0"/>
              <a:t> for the write locations for each block, a multi-threaded or chunking client application could write each 64MB block in parallel, 100 blocks or more at a time, effectively dividing the 10,000-block into 100 waves of copying.  100 copy waves would complete 100 times faster than 10,000 one-by-one block copies.  Parallel ingest with </a:t>
            </a:r>
            <a:r>
              <a:rPr lang="en-US" dirty="0" err="1"/>
              <a:t>HCatalog</a:t>
            </a:r>
            <a:r>
              <a:rPr lang="en-US" dirty="0"/>
              <a:t>, </a:t>
            </a:r>
            <a:r>
              <a:rPr lang="en-US" dirty="0" err="1"/>
              <a:t>WebHDFS</a:t>
            </a:r>
            <a:r>
              <a:rPr lang="en-US" dirty="0"/>
              <a:t> and/or </a:t>
            </a:r>
            <a:r>
              <a:rPr lang="en-US" dirty="0" err="1"/>
              <a:t>DistCP</a:t>
            </a:r>
            <a:r>
              <a:rPr lang="en-US" dirty="0"/>
              <a:t> will lead to massive speed gains.</a:t>
            </a:r>
          </a:p>
          <a:p>
            <a:r>
              <a:rPr lang="en-US" dirty="0"/>
              <a:t>Critically, the system can copy chunked data directly into partitions in pre-defined tables in </a:t>
            </a:r>
            <a:r>
              <a:rPr lang="en-US" dirty="0" err="1"/>
              <a:t>HCatalog</a:t>
            </a:r>
            <a:r>
              <a:rPr lang="en-US" dirty="0"/>
              <a:t>.  This means that each month, </a:t>
            </a:r>
            <a:r>
              <a:rPr lang="en-US" b="1" dirty="0"/>
              <a:t>staged record data</a:t>
            </a:r>
            <a:r>
              <a:rPr lang="en-US" dirty="0"/>
              <a:t> can join the staging tables without dropping previous months and staged data can be partitioned by month while each month itself is loaded using as many parallel ingest servers as solution architecture desires to balance cost with performance.</a:t>
            </a:r>
          </a:p>
          <a:p>
            <a:endParaRPr lang="en-US" dirty="0"/>
          </a:p>
          <a:p>
            <a:r>
              <a:rPr lang="en-US" b="1" dirty="0"/>
              <a:t>Step Three: Notify on Upload</a:t>
            </a:r>
          </a:p>
          <a:p>
            <a:r>
              <a:rPr lang="en-US" dirty="0"/>
              <a:t>Next, the Parallel ingest system needs to notify the </a:t>
            </a:r>
            <a:r>
              <a:rPr lang="en-US" dirty="0" err="1"/>
              <a:t>HCatalog</a:t>
            </a:r>
            <a:r>
              <a:rPr lang="en-US" dirty="0"/>
              <a:t> engine the files have been uploaded and, simultaneously, any end user transformation or analytics workload waiting for the partition need to be notified that the file is ready to support queries.  By “ready” we mean that the partition is whole and is completely copied into HDFS.  </a:t>
            </a:r>
            <a:r>
              <a:rPr lang="en-US" dirty="0" err="1"/>
              <a:t>HCatalog</a:t>
            </a:r>
            <a:r>
              <a:rPr lang="en-US" dirty="0"/>
              <a:t> has built in blocking and non-blocking notification APIs that use standard message buses to notify any interested parties that workload—be it MapReduce or HDFS copy work—is complete and valid (see: </a:t>
            </a:r>
            <a:r>
              <a:rPr lang="en-US" u="sng" dirty="0">
                <a:hlinkClick r:id="rId3"/>
              </a:rPr>
              <a:t>http://incubator.apache.org/hcatalog/docs/r0.4.0/notification.html</a:t>
            </a:r>
            <a:r>
              <a:rPr lang="en-US" dirty="0"/>
              <a:t>).  The way this system works is any job created through </a:t>
            </a:r>
            <a:r>
              <a:rPr lang="en-US" dirty="0" err="1"/>
              <a:t>HCatalog</a:t>
            </a:r>
            <a:r>
              <a:rPr lang="en-US" dirty="0"/>
              <a:t> is acknowledged with an output location.  The messaging system later replies that a job is complete and since, when the job was submitted, the eventual output location was returned, the calling application can immediately return to the target output file and find its needed data.  In this next-gen ETL use case, we will be using this notification system to immediately fire a Hive job to begin transformation whenever a partition is added to the raw or staged data tables.  This will make the construction of systems that depend on these transformations easier in that these systems needn’t poll for data nor do those dependent systems need to hard-code file locations for sources and sinks of data moving through the dataflow.</a:t>
            </a:r>
          </a:p>
          <a:p>
            <a:endParaRPr lang="en-US" dirty="0"/>
          </a:p>
          <a:p>
            <a:r>
              <a:rPr lang="en-US" b="1" dirty="0"/>
              <a:t>Step Four: Fire Off UDFs</a:t>
            </a:r>
          </a:p>
          <a:p>
            <a:r>
              <a:rPr lang="en-US" dirty="0"/>
              <a:t>Since </a:t>
            </a:r>
            <a:r>
              <a:rPr lang="en-US" dirty="0" err="1"/>
              <a:t>HCatalog</a:t>
            </a:r>
            <a:r>
              <a:rPr lang="en-US" dirty="0"/>
              <a:t> can notify interested parties in the completion of file I/O tasks, and since </a:t>
            </a:r>
            <a:r>
              <a:rPr lang="en-US" dirty="0" err="1"/>
              <a:t>Hcatalog</a:t>
            </a:r>
            <a:r>
              <a:rPr lang="en-US" dirty="0"/>
              <a:t> stores file data underneath abstracted table and partition names and locations, invoking the core UDFs that transform mainframe’s data into standard SQL data types can be programmatic.  In other words, when a partition is created and the data backing it fully loaded into HDFS, a persistent Hive client can wake up, being notified of the new data and grab that data to load into Teradata. </a:t>
            </a:r>
          </a:p>
          <a:p>
            <a:endParaRPr lang="en-US" dirty="0"/>
          </a:p>
          <a:p>
            <a:r>
              <a:rPr lang="en-US" b="1" dirty="0"/>
              <a:t>Step Five: Invoke Parallel Transport (Q1, 2013)</a:t>
            </a:r>
          </a:p>
          <a:p>
            <a:r>
              <a:rPr lang="en-US" dirty="0"/>
              <a:t>Coming in the first quarter of 2013 or soon thereafter, Teradata and Hortonworks Data Platform will communicate using Teradata’s parallel transport mechanism.  This will provide the same performance benefits as parallel ingest but for the final step in the dataflow.  For now, systems integrators and/or Teradata and Hortonworks team members can implement a few DFS clients to load chunks or segments of the table data into Teradata in parallel.</a:t>
            </a:r>
          </a:p>
          <a:p>
            <a:endParaRPr lang="en-US" dirty="0" smtClean="0"/>
          </a:p>
          <a:p>
            <a:pPr marL="228587" indent="-228587">
              <a:buAutoNum type="arabicPeriod"/>
            </a:pPr>
            <a:endParaRPr lang="en-US" dirty="0"/>
          </a:p>
        </p:txBody>
      </p:sp>
      <p:sp>
        <p:nvSpPr>
          <p:cNvPr id="4" name="Slide Number Placeholder 3"/>
          <p:cNvSpPr>
            <a:spLocks noGrp="1"/>
          </p:cNvSpPr>
          <p:nvPr>
            <p:ph type="sldNum" sz="quarter" idx="10"/>
          </p:nvPr>
        </p:nvSpPr>
        <p:spPr/>
        <p:txBody>
          <a:bodyPr/>
          <a:lstStyle/>
          <a:p>
            <a:fld id="{E1D28493-B2C1-F74D-8763-F205E8DE77E6}" type="slidenum">
              <a:rPr lang="en-US" smtClean="0"/>
              <a:t>7</a:t>
            </a:fld>
            <a:endParaRPr lang="en-US"/>
          </a:p>
        </p:txBody>
      </p:sp>
    </p:spTree>
    <p:extLst>
      <p:ext uri="{BB962C8B-B14F-4D97-AF65-F5344CB8AC3E}">
        <p14:creationId xmlns:p14="http://schemas.microsoft.com/office/powerpoint/2010/main" val="15976243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hi tech</a:t>
            </a:r>
            <a:r>
              <a:rPr lang="en-US" baseline="0" dirty="0" smtClean="0"/>
              <a:t> surveys, customer sat and product sat</a:t>
            </a:r>
          </a:p>
          <a:p>
            <a:pPr marL="228587" indent="-228587">
              <a:buAutoNum type="arabicPeriod"/>
            </a:pPr>
            <a:r>
              <a:rPr lang="en-US" baseline="0" dirty="0" smtClean="0"/>
              <a:t>Surveys have multiple-choice and freeform</a:t>
            </a:r>
          </a:p>
          <a:p>
            <a:pPr marL="228587" indent="-228587">
              <a:buAutoNum type="arabicPeriod"/>
            </a:pPr>
            <a:r>
              <a:rPr lang="en-US" baseline="0" dirty="0" smtClean="0"/>
              <a:t>Input and analyze the plain-text sections</a:t>
            </a:r>
          </a:p>
          <a:p>
            <a:pPr marL="228587" indent="-228587">
              <a:buAutoNum type="arabicPeriod"/>
            </a:pPr>
            <a:r>
              <a:rPr lang="en-US" baseline="0" dirty="0" smtClean="0"/>
              <a:t>Join cross-channel support requests and device telemetry back to customer</a:t>
            </a:r>
          </a:p>
          <a:p>
            <a:pPr marL="228587" indent="-228587">
              <a:buAutoNum type="arabicPeriod"/>
            </a:pPr>
            <a:endParaRPr lang="en-US" baseline="0" dirty="0" smtClean="0"/>
          </a:p>
          <a:p>
            <a:r>
              <a:rPr lang="en-US" baseline="0" dirty="0" smtClean="0"/>
              <a:t>Another example: wireless carrier and “golden path”</a:t>
            </a:r>
          </a:p>
        </p:txBody>
      </p:sp>
      <p:sp>
        <p:nvSpPr>
          <p:cNvPr id="4" name="Slide Number Placeholder 3"/>
          <p:cNvSpPr>
            <a:spLocks noGrp="1"/>
          </p:cNvSpPr>
          <p:nvPr>
            <p:ph type="sldNum" sz="quarter" idx="10"/>
          </p:nvPr>
        </p:nvSpPr>
        <p:spPr/>
        <p:txBody>
          <a:bodyPr/>
          <a:lstStyle/>
          <a:p>
            <a:fld id="{E1D28493-B2C1-F74D-8763-F205E8DE77E6}" type="slidenum">
              <a:rPr lang="en-US" smtClean="0"/>
              <a:t>9</a:t>
            </a:fld>
            <a:endParaRPr lang="en-US"/>
          </a:p>
        </p:txBody>
      </p:sp>
    </p:spTree>
    <p:extLst>
      <p:ext uri="{BB962C8B-B14F-4D97-AF65-F5344CB8AC3E}">
        <p14:creationId xmlns:p14="http://schemas.microsoft.com/office/powerpoint/2010/main" val="537470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retail custom homepage</a:t>
            </a:r>
          </a:p>
          <a:p>
            <a:pPr marL="228587" indent="-228587">
              <a:buAutoNum type="arabicPeriod"/>
            </a:pPr>
            <a:r>
              <a:rPr lang="en-US" dirty="0" smtClean="0"/>
              <a:t>Clusters of related products</a:t>
            </a:r>
          </a:p>
          <a:p>
            <a:pPr marL="228587" indent="-228587">
              <a:buAutoNum type="arabicPeriod"/>
            </a:pPr>
            <a:r>
              <a:rPr lang="en-US" dirty="0" smtClean="0"/>
              <a:t>Set</a:t>
            </a:r>
            <a:r>
              <a:rPr lang="en-US" baseline="0" dirty="0" smtClean="0"/>
              <a:t> up models in </a:t>
            </a:r>
            <a:r>
              <a:rPr lang="en-US" baseline="0" dirty="0" err="1" smtClean="0"/>
              <a:t>Hbase</a:t>
            </a:r>
            <a:r>
              <a:rPr lang="en-US" baseline="0" dirty="0" smtClean="0"/>
              <a:t> that influence when user behaviors trigger recommendations</a:t>
            </a:r>
          </a:p>
          <a:p>
            <a:pPr marL="228587" indent="-228587">
              <a:buAutoNum type="arabicPeriod"/>
            </a:pPr>
            <a:r>
              <a:rPr lang="en-US" baseline="0" dirty="0" smtClean="0"/>
              <a:t>OR inform users when they enter of custom recommendations</a:t>
            </a:r>
            <a:endParaRPr lang="en-US" dirty="0"/>
          </a:p>
        </p:txBody>
      </p:sp>
      <p:sp>
        <p:nvSpPr>
          <p:cNvPr id="4" name="Slide Number Placeholder 3"/>
          <p:cNvSpPr>
            <a:spLocks noGrp="1"/>
          </p:cNvSpPr>
          <p:nvPr>
            <p:ph type="sldNum" sz="quarter" idx="10"/>
          </p:nvPr>
        </p:nvSpPr>
        <p:spPr/>
        <p:txBody>
          <a:bodyPr/>
          <a:lstStyle/>
          <a:p>
            <a:fld id="{E1D28493-B2C1-F74D-8763-F205E8DE77E6}" type="slidenum">
              <a:rPr lang="en-US" smtClean="0"/>
              <a:t>11</a:t>
            </a:fld>
            <a:endParaRPr lang="en-US"/>
          </a:p>
        </p:txBody>
      </p:sp>
    </p:spTree>
    <p:extLst>
      <p:ext uri="{BB962C8B-B14F-4D97-AF65-F5344CB8AC3E}">
        <p14:creationId xmlns:p14="http://schemas.microsoft.com/office/powerpoint/2010/main" val="2989396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ヒラギノ角ゴ Pro W3" charset="-128"/>
                <a:cs typeface="ヒラギノ角ゴ Pro W3" charset="-128"/>
              </a:rPr>
              <a:t>We believe that Hadoop can be in a position to process more than half the world’s data. I’ve talked to a variety of industry analysts, and there’s not a big argument over Hadoop’s opportunity to achieve this. Some would argue it should be 2016 or 2017, rather than 2015.</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But we believe aggressive goals help focus people on the right things, so let’s keep it 2015 for now, and let’s see how close we can get.</a:t>
            </a:r>
          </a:p>
          <a:p>
            <a:r>
              <a:rPr lang="en-US" sz="1200" kern="1200" dirty="0" smtClean="0">
                <a:solidFill>
                  <a:schemeClr val="tx1"/>
                </a:solidFill>
                <a:effectLst/>
                <a:latin typeface="+mn-lt"/>
                <a:ea typeface="ヒラギノ角ゴ Pro W3" charset="-128"/>
                <a:cs typeface="ヒラギノ角ゴ Pro W3" charset="-128"/>
              </a:rPr>
              <a:t> </a:t>
            </a:r>
          </a:p>
          <a:p>
            <a:r>
              <a:rPr lang="en-US" sz="1200" kern="1200" dirty="0" smtClean="0">
                <a:solidFill>
                  <a:schemeClr val="tx1"/>
                </a:solidFill>
                <a:effectLst/>
                <a:latin typeface="+mn-lt"/>
                <a:ea typeface="ヒラギノ角ゴ Pro W3" charset="-128"/>
                <a:cs typeface="ヒラギノ角ゴ Pro W3" charset="-128"/>
              </a:rPr>
              <a:t>The point here is that this statement can act as our “north star” and help guide our way as we focus on our list of 5 items we can be doing:</a:t>
            </a:r>
          </a:p>
          <a:p>
            <a:pPr lvl="0"/>
            <a:r>
              <a:rPr lang="en-US" sz="1200" kern="1200" dirty="0" smtClean="0">
                <a:solidFill>
                  <a:schemeClr val="tx1"/>
                </a:solidFill>
                <a:effectLst/>
                <a:latin typeface="+mn-lt"/>
                <a:ea typeface="ヒラギノ角ゴ Pro W3" charset="-128"/>
                <a:cs typeface="ヒラギノ角ゴ Pro W3" charset="-128"/>
              </a:rPr>
              <a:t>Be diligent stewards of the open source core</a:t>
            </a:r>
          </a:p>
          <a:p>
            <a:pPr lvl="0"/>
            <a:r>
              <a:rPr lang="en-US" sz="1200" kern="1200" dirty="0" smtClean="0">
                <a:solidFill>
                  <a:schemeClr val="tx1"/>
                </a:solidFill>
                <a:effectLst/>
                <a:latin typeface="+mn-lt"/>
                <a:ea typeface="ヒラギノ角ゴ Pro W3" charset="-128"/>
                <a:cs typeface="ヒラギノ角ゴ Pro W3" charset="-128"/>
              </a:rPr>
              <a:t>Be tireless innovators beyond the core</a:t>
            </a:r>
          </a:p>
          <a:p>
            <a:pPr lvl="0"/>
            <a:r>
              <a:rPr lang="en-US" sz="1200" kern="1200" dirty="0" smtClean="0">
                <a:solidFill>
                  <a:schemeClr val="tx1"/>
                </a:solidFill>
                <a:effectLst/>
                <a:latin typeface="+mn-lt"/>
                <a:ea typeface="ヒラギノ角ゴ Pro W3" charset="-128"/>
                <a:cs typeface="ヒラギノ角ゴ Pro W3" charset="-128"/>
              </a:rPr>
              <a:t>Provide robust data platform services &amp; open APIs</a:t>
            </a:r>
          </a:p>
          <a:p>
            <a:pPr lvl="0"/>
            <a:r>
              <a:rPr lang="en-US" sz="1200" kern="1200" dirty="0" smtClean="0">
                <a:solidFill>
                  <a:schemeClr val="tx1"/>
                </a:solidFill>
                <a:effectLst/>
                <a:latin typeface="+mn-lt"/>
                <a:ea typeface="ヒラギノ角ゴ Pro W3" charset="-128"/>
                <a:cs typeface="ヒラギノ角ゴ Pro W3" charset="-128"/>
              </a:rPr>
              <a:t>Enable ecosystem at each layer of the stack</a:t>
            </a:r>
          </a:p>
          <a:p>
            <a:pPr lvl="0"/>
            <a:r>
              <a:rPr lang="en-US" sz="1200" kern="1200" dirty="0" smtClean="0">
                <a:solidFill>
                  <a:schemeClr val="tx1"/>
                </a:solidFill>
                <a:effectLst/>
                <a:latin typeface="+mn-lt"/>
                <a:ea typeface="ヒラギノ角ゴ Pro W3" charset="-128"/>
                <a:cs typeface="ヒラギノ角ゴ Pro W3" charset="-128"/>
              </a:rPr>
              <a:t>Make platform enterprise-ready &amp; easy to use</a:t>
            </a:r>
          </a:p>
          <a:p>
            <a:endParaRPr lang="en-US" sz="1200" kern="1200" dirty="0">
              <a:solidFill>
                <a:schemeClr val="tx1"/>
              </a:solidFill>
              <a:effectLst/>
              <a:latin typeface="+mn-lt"/>
              <a:ea typeface="ヒラギノ角ゴ Pro W3" charset="-128"/>
              <a:cs typeface="ヒラギノ角ゴ Pro W3" charset="-128"/>
            </a:endParaRPr>
          </a:p>
        </p:txBody>
      </p:sp>
      <p:sp>
        <p:nvSpPr>
          <p:cNvPr id="4" name="Slide Number Placeholder 3"/>
          <p:cNvSpPr>
            <a:spLocks noGrp="1"/>
          </p:cNvSpPr>
          <p:nvPr>
            <p:ph type="sldNum" sz="quarter" idx="10"/>
          </p:nvPr>
        </p:nvSpPr>
        <p:spPr/>
        <p:txBody>
          <a:bodyPr/>
          <a:lstStyle/>
          <a:p>
            <a:fld id="{D268B322-3B7B-7943-8AF3-4B226326AC79}"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userDrawn="1"/>
        </p:nvSpPr>
        <p:spPr>
          <a:xfrm>
            <a:off x="630238" y="987425"/>
            <a:ext cx="184150" cy="368300"/>
          </a:xfrm>
          <a:prstGeom prst="rect">
            <a:avLst/>
          </a:prstGeom>
          <a:noFill/>
        </p:spPr>
        <p:txBody>
          <a:bodyPr wrap="none">
            <a:spAutoFit/>
          </a:bodyPr>
          <a:lstStyle/>
          <a:p>
            <a:pPr fontAlgn="auto">
              <a:spcBef>
                <a:spcPts val="0"/>
              </a:spcBef>
              <a:spcAft>
                <a:spcPts val="0"/>
              </a:spcAft>
              <a:defRPr/>
            </a:pPr>
            <a:endParaRPr lang="en-US" dirty="0">
              <a:latin typeface="+mn-lt"/>
              <a:ea typeface="+mn-ea"/>
              <a:cs typeface="+mn-cs"/>
            </a:endParaRPr>
          </a:p>
        </p:txBody>
      </p:sp>
      <p:sp>
        <p:nvSpPr>
          <p:cNvPr id="6" name="TextBox 5"/>
          <p:cNvSpPr txBox="1"/>
          <p:nvPr userDrawn="1"/>
        </p:nvSpPr>
        <p:spPr>
          <a:xfrm>
            <a:off x="427038" y="6545263"/>
            <a:ext cx="3305175" cy="276225"/>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dirty="0">
              <a:solidFill>
                <a:srgbClr val="C3C3C3"/>
              </a:solidFill>
              <a:latin typeface="+mn-lt"/>
              <a:ea typeface="+mn-ea"/>
              <a:cs typeface="+mn-cs"/>
            </a:endParaRPr>
          </a:p>
        </p:txBody>
      </p:sp>
      <p:sp>
        <p:nvSpPr>
          <p:cNvPr id="2" name="Title 1"/>
          <p:cNvSpPr>
            <a:spLocks noGrp="1"/>
          </p:cNvSpPr>
          <p:nvPr>
            <p:ph type="ctrTitle"/>
          </p:nvPr>
        </p:nvSpPr>
        <p:spPr>
          <a:xfrm>
            <a:off x="426916" y="1563944"/>
            <a:ext cx="8431088" cy="986653"/>
          </a:xfrm>
          <a:prstGeom prst="rect">
            <a:avLst/>
          </a:prstGeom>
        </p:spPr>
        <p:txBody>
          <a:bodyPr anchor="t">
            <a:noAutofit/>
          </a:bodyPr>
          <a:lstStyle>
            <a:lvl1pPr marL="0" indent="0" algn="l" defTabSz="454025">
              <a:tabLst/>
              <a:defRPr sz="4800">
                <a:latin typeface="Arial"/>
                <a:cs typeface="Aria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26916" y="2550597"/>
            <a:ext cx="7633448" cy="640270"/>
          </a:xfrm>
          <a:prstGeom prst="rect">
            <a:avLst/>
          </a:prstGeom>
        </p:spPr>
        <p:txBody>
          <a:bodyPr>
            <a:normAutofit/>
          </a:bodyPr>
          <a:lstStyle>
            <a:lvl1pPr marL="0" indent="0" algn="l">
              <a:buNone/>
              <a:defRPr sz="2800">
                <a:solidFill>
                  <a:schemeClr val="tx1">
                    <a:lumMod val="50000"/>
                    <a:lumOff val="50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1" name="Text Placeholder 10"/>
          <p:cNvSpPr>
            <a:spLocks noGrp="1"/>
          </p:cNvSpPr>
          <p:nvPr>
            <p:ph type="body" sz="quarter" idx="10"/>
          </p:nvPr>
        </p:nvSpPr>
        <p:spPr>
          <a:xfrm>
            <a:off x="427038" y="3379799"/>
            <a:ext cx="4473575" cy="1077901"/>
          </a:xfrm>
          <a:prstGeom prst="rect">
            <a:avLst/>
          </a:prstGeom>
        </p:spPr>
        <p:txBody>
          <a:bodyPr vert="horz"/>
          <a:lstStyle>
            <a:lvl1pPr>
              <a:buFont typeface="Arial"/>
              <a:buNone/>
              <a:defRPr sz="1800">
                <a:solidFill>
                  <a:schemeClr val="tx1">
                    <a:lumMod val="50000"/>
                    <a:lumOff val="50000"/>
                  </a:schemeClr>
                </a:solidFill>
              </a:defRPr>
            </a:lvl1pPr>
            <a:lvl2pPr marL="457200" indent="0">
              <a:buFontTx/>
              <a:buNone/>
              <a:defRPr sz="1200"/>
            </a:lvl2pPr>
            <a:lvl3pPr marL="914400" indent="0">
              <a:buFontTx/>
              <a:buNone/>
              <a:defRPr sz="1200"/>
            </a:lvl3pPr>
          </a:lstStyle>
          <a:p>
            <a:pPr lvl="0"/>
            <a:r>
              <a:rPr lang="en-US" smtClean="0"/>
              <a:t>Click to edit Master text styles</a:t>
            </a:r>
          </a:p>
        </p:txBody>
      </p:sp>
      <p:sp>
        <p:nvSpPr>
          <p:cNvPr id="7" name="Slide Number Placeholder 5"/>
          <p:cNvSpPr>
            <a:spLocks noGrp="1"/>
          </p:cNvSpPr>
          <p:nvPr>
            <p:ph type="sldNum" sz="quarter" idx="11"/>
          </p:nvPr>
        </p:nvSpPr>
        <p:spPr>
          <a:xfrm>
            <a:off x="6553200" y="6456363"/>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10C0D0BB-98A3-7C42-83C1-132C7944CB3A}"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4" name="Picture 1" descr="Tittle_Page.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965575" y="4424363"/>
            <a:ext cx="5175250" cy="2019300"/>
          </a:xfrm>
          <a:prstGeom prst="rect">
            <a:avLst/>
          </a:prstGeom>
          <a:noFill/>
          <a:ln w="9525">
            <a:noFill/>
            <a:miter lim="800000"/>
            <a:headEnd/>
            <a:tailEnd/>
          </a:ln>
        </p:spPr>
      </p:pic>
      <p:sp>
        <p:nvSpPr>
          <p:cNvPr id="5" name="TextBox 4"/>
          <p:cNvSpPr txBox="1"/>
          <p:nvPr userDrawn="1"/>
        </p:nvSpPr>
        <p:spPr>
          <a:xfrm>
            <a:off x="8963025" y="996950"/>
            <a:ext cx="914400" cy="914400"/>
          </a:xfrm>
          <a:prstGeom prst="rect">
            <a:avLst/>
          </a:prstGeom>
        </p:spPr>
        <p:txBody>
          <a:bodyPr wrap="none">
            <a:normAutofit/>
          </a:bodyPr>
          <a:lstStyle/>
          <a:p>
            <a:pPr fontAlgn="auto">
              <a:spcBef>
                <a:spcPct val="20000"/>
              </a:spcBef>
              <a:spcAft>
                <a:spcPts val="0"/>
              </a:spcAft>
              <a:buFont typeface="Arial"/>
              <a:buNone/>
              <a:defRPr/>
            </a:pPr>
            <a:endParaRPr lang="en-US" dirty="0">
              <a:solidFill>
                <a:srgbClr val="C3C3C3"/>
              </a:solidFill>
              <a:latin typeface="+mn-lt"/>
              <a:ea typeface="+mn-ea"/>
              <a:cs typeface="+mn-cs"/>
            </a:endParaRPr>
          </a:p>
        </p:txBody>
      </p:sp>
      <p:sp>
        <p:nvSpPr>
          <p:cNvPr id="6" name="TextBox 5"/>
          <p:cNvSpPr txBox="1"/>
          <p:nvPr userDrawn="1"/>
        </p:nvSpPr>
        <p:spPr>
          <a:xfrm>
            <a:off x="1301750" y="6602413"/>
            <a:ext cx="3306763" cy="365125"/>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9" name="Title 1"/>
          <p:cNvSpPr>
            <a:spLocks noGrp="1"/>
          </p:cNvSpPr>
          <p:nvPr>
            <p:ph type="ctrTitle"/>
          </p:nvPr>
        </p:nvSpPr>
        <p:spPr>
          <a:xfrm>
            <a:off x="437411" y="2006010"/>
            <a:ext cx="8259884" cy="986653"/>
          </a:xfrm>
          <a:prstGeom prst="rect">
            <a:avLst/>
          </a:prstGeom>
        </p:spPr>
        <p:txBody>
          <a:bodyPr anchor="t">
            <a:noAutofit/>
          </a:bodyPr>
          <a:lstStyle>
            <a:lvl1pPr marL="0" indent="0" algn="l" defTabSz="454025">
              <a:tabLst/>
              <a:defRPr sz="4800">
                <a:latin typeface="Arial"/>
                <a:cs typeface="Arial"/>
              </a:defRPr>
            </a:lvl1pPr>
          </a:lstStyle>
          <a:p>
            <a:r>
              <a:rPr lang="en-US" dirty="0" smtClean="0"/>
              <a:t>Click to edit Master title style</a:t>
            </a:r>
            <a:endParaRPr lang="en-US" dirty="0"/>
          </a:p>
        </p:txBody>
      </p:sp>
      <p:sp>
        <p:nvSpPr>
          <p:cNvPr id="10" name="Subtitle 2"/>
          <p:cNvSpPr>
            <a:spLocks noGrp="1"/>
          </p:cNvSpPr>
          <p:nvPr>
            <p:ph type="subTitle" idx="1"/>
          </p:nvPr>
        </p:nvSpPr>
        <p:spPr>
          <a:xfrm>
            <a:off x="437411" y="2992663"/>
            <a:ext cx="8259884" cy="640270"/>
          </a:xfrm>
          <a:prstGeom prst="rect">
            <a:avLst/>
          </a:prstGeom>
        </p:spPr>
        <p:txBody>
          <a:bodyPr>
            <a:normAutofit/>
          </a:bodyPr>
          <a:lstStyle>
            <a:lvl1pPr marL="0" indent="0" algn="l">
              <a:buNone/>
              <a:defRPr sz="2800">
                <a:solidFill>
                  <a:schemeClr val="tx1">
                    <a:lumMod val="50000"/>
                    <a:lumOff val="50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Slide Number Placeholder 5"/>
          <p:cNvSpPr>
            <a:spLocks noGrp="1"/>
          </p:cNvSpPr>
          <p:nvPr>
            <p:ph type="sldNum" sz="quarter" idx="11"/>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C92467FF-63EE-094F-90CE-4C22793BA00D}"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2000" b="1" i="0">
                <a:latin typeface="Arial"/>
                <a:cs typeface="Arial"/>
              </a:defRPr>
            </a:lvl1pPr>
            <a:lvl2pPr marL="566738" indent="-168275">
              <a:buFont typeface="Lucida Grande"/>
              <a:buChar char="–"/>
              <a:defRPr sz="1800"/>
            </a:lvl2pPr>
            <a:lvl3pPr marL="1081088" indent="-166688">
              <a:buFont typeface="Lucida Grande"/>
              <a:buChar char="–"/>
              <a:defRPr sz="1600"/>
            </a:lvl3pPr>
            <a:lvl4pPr marL="1543050" indent="-171450">
              <a:defRPr sz="1600"/>
            </a:lvl4pPr>
            <a:lvl5pPr marL="2005013" indent="-176213">
              <a:buFont typeface="Lucida Grande"/>
              <a:buChar cha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Box 5"/>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6" name="TextBox 5"/>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Tree>
    <p:extLst>
      <p:ext uri="{BB962C8B-B14F-4D97-AF65-F5344CB8AC3E}">
        <p14:creationId xmlns:p14="http://schemas.microsoft.com/office/powerpoint/2010/main" val="245727365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198" y="152718"/>
            <a:ext cx="8041619" cy="1067589"/>
          </a:xfrm>
          <a:prstGeom prst="rect">
            <a:avLst/>
          </a:prstGeom>
        </p:spPr>
        <p:txBody>
          <a:bodyPr/>
          <a:lstStyle/>
          <a:p>
            <a:r>
              <a:rPr lang="en-US" smtClean="0"/>
              <a:t>Click to edit Master title style</a:t>
            </a:r>
            <a:endParaRPr lang="en-US"/>
          </a:p>
        </p:txBody>
      </p:sp>
      <p:sp>
        <p:nvSpPr>
          <p:cNvPr id="5"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7" name="TextBox 6"/>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Tree>
    <p:extLst>
      <p:ext uri="{BB962C8B-B14F-4D97-AF65-F5344CB8AC3E}">
        <p14:creationId xmlns:p14="http://schemas.microsoft.com/office/powerpoint/2010/main" val="265613976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6"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7" name="TextBox 6"/>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Tree>
    <p:extLst>
      <p:ext uri="{BB962C8B-B14F-4D97-AF65-F5344CB8AC3E}">
        <p14:creationId xmlns:p14="http://schemas.microsoft.com/office/powerpoint/2010/main" val="3073715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423851"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&lt; Place tittle Here by using Header and Footer Options &gt;</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hadoop-logo-85x8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39764" y="6446908"/>
            <a:ext cx="462245" cy="462245"/>
          </a:xfrm>
          <a:prstGeom prst="rect">
            <a:avLst/>
          </a:prstGeom>
        </p:spPr>
      </p:pic>
    </p:spTree>
    <p:extLst>
      <p:ext uri="{BB962C8B-B14F-4D97-AF65-F5344CB8AC3E}">
        <p14:creationId xmlns:p14="http://schemas.microsoft.com/office/powerpoint/2010/main" val="15514347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423851"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&lt; Place tittle Here by using Header and Footer Options &gt;</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hadoop-logo-85x8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39764" y="6446908"/>
            <a:ext cx="462245" cy="462245"/>
          </a:xfrm>
          <a:prstGeom prst="rect">
            <a:avLst/>
          </a:prstGeom>
        </p:spPr>
      </p:pic>
    </p:spTree>
    <p:extLst>
      <p:ext uri="{BB962C8B-B14F-4D97-AF65-F5344CB8AC3E}">
        <p14:creationId xmlns:p14="http://schemas.microsoft.com/office/powerpoint/2010/main" val="15514347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423851"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&lt; Place tittle Here by using Header and Footer Options &gt;</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hadoop-logo-85x8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39764" y="6446908"/>
            <a:ext cx="462245" cy="462245"/>
          </a:xfrm>
          <a:prstGeom prst="rect">
            <a:avLst/>
          </a:prstGeom>
        </p:spPr>
      </p:pic>
    </p:spTree>
    <p:extLst>
      <p:ext uri="{BB962C8B-B14F-4D97-AF65-F5344CB8AC3E}">
        <p14:creationId xmlns:p14="http://schemas.microsoft.com/office/powerpoint/2010/main" val="15514347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423851"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&lt; Place tittle Here by using Header and Footer Options &gt;</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hadoop-logo-85x8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39764" y="6446908"/>
            <a:ext cx="462245" cy="462245"/>
          </a:xfrm>
          <a:prstGeom prst="rect">
            <a:avLst/>
          </a:prstGeom>
        </p:spPr>
      </p:pic>
    </p:spTree>
    <p:extLst>
      <p:ext uri="{BB962C8B-B14F-4D97-AF65-F5344CB8AC3E}">
        <p14:creationId xmlns:p14="http://schemas.microsoft.com/office/powerpoint/2010/main" val="155143473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6423851"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&lt; Place tittle Here by using Header and Footer Options &gt;</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descr="hadoop-logo-85x85.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639764" y="6446908"/>
            <a:ext cx="462245" cy="462245"/>
          </a:xfrm>
          <a:prstGeom prst="rect">
            <a:avLst/>
          </a:prstGeom>
        </p:spPr>
      </p:pic>
    </p:spTree>
    <p:extLst>
      <p:ext uri="{BB962C8B-B14F-4D97-AF65-F5344CB8AC3E}">
        <p14:creationId xmlns:p14="http://schemas.microsoft.com/office/powerpoint/2010/main" val="208591686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mple Slide">
    <p:spTree>
      <p:nvGrpSpPr>
        <p:cNvPr id="1" name=""/>
        <p:cNvGrpSpPr/>
        <p:nvPr/>
      </p:nvGrpSpPr>
      <p:grpSpPr>
        <a:xfrm>
          <a:off x="0" y="0"/>
          <a:ext cx="0" cy="0"/>
          <a:chOff x="0" y="0"/>
          <a:chExt cx="0" cy="0"/>
        </a:xfrm>
      </p:grpSpPr>
      <p:cxnSp>
        <p:nvCxnSpPr>
          <p:cNvPr id="4" name="Straight Connector 3"/>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2400" b="1" i="0">
                <a:latin typeface="Arial"/>
                <a:cs typeface="Arial"/>
              </a:defRPr>
            </a:lvl1pPr>
            <a:lvl2pPr marL="566738" indent="-168275">
              <a:buFont typeface="Lucida Grande"/>
              <a:buChar char="–"/>
              <a:defRPr sz="2000"/>
            </a:lvl2pPr>
            <a:lvl3pPr marL="1081088" indent="-166688">
              <a:spcAft>
                <a:spcPts val="0"/>
              </a:spcAft>
              <a:buFont typeface="Lucida Grande"/>
              <a:buChar char="–"/>
              <a:defRPr sz="1800"/>
            </a:lvl3pPr>
            <a:lvl4pPr marL="1543050" indent="-171450">
              <a:spcAft>
                <a:spcPts val="0"/>
              </a:spcAft>
              <a:defRPr sz="16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9_Custom Layout">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7" name="Slide Number Placeholder 5"/>
          <p:cNvSpPr>
            <a:spLocks noGrp="1"/>
          </p:cNvSpPr>
          <p:nvPr>
            <p:ph type="sldNum" sz="quarter" idx="4"/>
          </p:nvPr>
        </p:nvSpPr>
        <p:spPr>
          <a:xfrm>
            <a:off x="6553200" y="6466631"/>
            <a:ext cx="2133600" cy="365125"/>
          </a:xfrm>
          <a:prstGeom prst="rect">
            <a:avLst/>
          </a:prstGeom>
        </p:spPr>
        <p:txBody>
          <a:bodyPr vert="horz" lIns="91440" tIns="45720" rIns="91440" bIns="45720" rtlCol="0" anchor="ctr"/>
          <a:lstStyle>
            <a:lvl1pPr algn="r">
              <a:defRPr sz="800">
                <a:solidFill>
                  <a:schemeClr val="tx1"/>
                </a:solidFill>
              </a:defRPr>
            </a:lvl1pPr>
          </a:lstStyle>
          <a:p>
            <a:r>
              <a:rPr lang="en-US" dirty="0" smtClean="0"/>
              <a:t>Page </a:t>
            </a:r>
            <a:fld id="{3C1B2A0A-8F71-0647-B921-0CE0F4746A46}" type="slidenum">
              <a:rPr lang="en-US" smtClean="0"/>
              <a:pPr/>
              <a:t>‹#›</a:t>
            </a:fld>
            <a:endParaRPr lang="en-US" dirty="0"/>
          </a:p>
        </p:txBody>
      </p:sp>
      <p:sp>
        <p:nvSpPr>
          <p:cNvPr id="9" name="Text Placeholder 17"/>
          <p:cNvSpPr>
            <a:spLocks noGrp="1"/>
          </p:cNvSpPr>
          <p:nvPr>
            <p:ph type="body" sz="quarter" idx="10" hasCustomPrompt="1"/>
          </p:nvPr>
        </p:nvSpPr>
        <p:spPr>
          <a:xfrm>
            <a:off x="1301939" y="6619241"/>
            <a:ext cx="2717748" cy="262407"/>
          </a:xfrm>
          <a:prstGeom prst="rect">
            <a:avLst/>
          </a:prstGeom>
        </p:spPr>
        <p:txBody>
          <a:bodyPr vert="horz"/>
          <a:lstStyle>
            <a:lvl1pPr>
              <a:buNone/>
              <a:defRPr sz="650" baseline="0">
                <a:latin typeface="Arial"/>
                <a:cs typeface="Arial"/>
              </a:defRPr>
            </a:lvl1pPr>
            <a:lvl2pPr>
              <a:defRPr sz="600">
                <a:latin typeface="Arial"/>
                <a:cs typeface="Arial"/>
              </a:defRPr>
            </a:lvl2pPr>
            <a:lvl3pPr>
              <a:defRPr sz="600">
                <a:latin typeface="Arial"/>
                <a:cs typeface="Arial"/>
              </a:defRPr>
            </a:lvl3pPr>
            <a:lvl4pPr>
              <a:defRPr sz="600">
                <a:latin typeface="Arial"/>
                <a:cs typeface="Arial"/>
              </a:defRPr>
            </a:lvl4pPr>
            <a:lvl5pPr>
              <a:defRPr sz="600">
                <a:latin typeface="Arial"/>
                <a:cs typeface="Arial"/>
              </a:defRPr>
            </a:lvl5pPr>
          </a:lstStyle>
          <a:p>
            <a:pPr lvl="0"/>
            <a:r>
              <a:rPr lang="en-US" dirty="0" smtClean="0"/>
              <a:t>© </a:t>
            </a:r>
            <a:r>
              <a:rPr lang="en-US" dirty="0" err="1" smtClean="0"/>
              <a:t>Hortonworks</a:t>
            </a:r>
            <a:r>
              <a:rPr lang="en-US" dirty="0" smtClean="0"/>
              <a:t> Inc. 2011. Confidential and Proprietary.</a:t>
            </a:r>
          </a:p>
        </p:txBody>
      </p:sp>
      <p:sp>
        <p:nvSpPr>
          <p:cNvPr id="10" name="Footer Placeholder 4"/>
          <p:cNvSpPr>
            <a:spLocks noGrp="1"/>
          </p:cNvSpPr>
          <p:nvPr>
            <p:ph type="ftr" sz="quarter" idx="3"/>
          </p:nvPr>
        </p:nvSpPr>
        <p:spPr>
          <a:xfrm>
            <a:off x="1301939" y="6453547"/>
            <a:ext cx="2895600" cy="265340"/>
          </a:xfrm>
          <a:prstGeom prst="rect">
            <a:avLst/>
          </a:prstGeom>
        </p:spPr>
        <p:txBody>
          <a:bodyPr vert="horz" lIns="91440" tIns="45720" rIns="91440" bIns="45720" rtlCol="0" anchor="ctr"/>
          <a:lstStyle>
            <a:lvl1pPr algn="l">
              <a:defRPr sz="800">
                <a:solidFill>
                  <a:schemeClr val="tx1"/>
                </a:solidFill>
              </a:defRPr>
            </a:lvl1pPr>
          </a:lstStyle>
          <a:p>
            <a:r>
              <a:rPr lang="en-US" dirty="0" smtClean="0"/>
              <a:t>© Hortonworks 2012</a:t>
            </a:r>
            <a:endParaRPr lang="en-US" dirty="0"/>
          </a:p>
        </p:txBody>
      </p:sp>
      <p:sp>
        <p:nvSpPr>
          <p:cNvPr id="16" name="Text Placeholder 15"/>
          <p:cNvSpPr>
            <a:spLocks noGrp="1"/>
          </p:cNvSpPr>
          <p:nvPr>
            <p:ph type="body" sz="quarter" idx="11"/>
          </p:nvPr>
        </p:nvSpPr>
        <p:spPr>
          <a:xfrm>
            <a:off x="457200" y="1165225"/>
            <a:ext cx="8229600" cy="4954588"/>
          </a:xfrm>
          <a:prstGeom prst="rect">
            <a:avLst/>
          </a:prstGeom>
        </p:spPr>
        <p:txBody>
          <a:bodyPr vert="horz"/>
          <a:lstStyle>
            <a:lvl1pPr marL="168275" indent="-168275">
              <a:buClr>
                <a:srgbClr val="69BE28"/>
              </a:buClr>
              <a:defRPr sz="1800" b="1" i="0">
                <a:latin typeface="Arial"/>
                <a:cs typeface="Arial"/>
              </a:defRPr>
            </a:lvl1pPr>
            <a:lvl2pPr marL="566738" indent="-168275">
              <a:buFont typeface="Lucida Grande"/>
              <a:buChar char="–"/>
              <a:defRPr sz="1600"/>
            </a:lvl2pPr>
            <a:lvl3pPr marL="1081088" indent="-166688">
              <a:buFont typeface="Lucida Grande"/>
              <a:buChar char="–"/>
              <a:defRPr sz="1400"/>
            </a:lvl3pPr>
            <a:lvl4pPr marL="1543050" indent="-171450">
              <a:defRPr sz="1400"/>
            </a:lvl4pPr>
            <a:lvl5pPr marL="2005013" indent="-176213">
              <a:buFont typeface="Lucida Grande"/>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32071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Linked">
    <p:spTree>
      <p:nvGrpSpPr>
        <p:cNvPr id="1" name=""/>
        <p:cNvGrpSpPr/>
        <p:nvPr/>
      </p:nvGrpSpPr>
      <p:grpSpPr>
        <a:xfrm>
          <a:off x="0" y="0"/>
          <a:ext cx="0" cy="0"/>
          <a:chOff x="0" y="0"/>
          <a:chExt cx="0" cy="0"/>
        </a:xfrm>
      </p:grpSpPr>
      <p:sp>
        <p:nvSpPr>
          <p:cNvPr id="3" name="TextBox 2"/>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4"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5" name="Text Placeholder 15"/>
          <p:cNvSpPr>
            <a:spLocks noGrp="1"/>
          </p:cNvSpPr>
          <p:nvPr>
            <p:ph type="body" sz="quarter" idx="11"/>
          </p:nvPr>
        </p:nvSpPr>
        <p:spPr>
          <a:xfrm>
            <a:off x="457200" y="1165225"/>
            <a:ext cx="8229600" cy="4954588"/>
          </a:xfrm>
          <a:prstGeom prst="rect">
            <a:avLst/>
          </a:prstGeom>
        </p:spPr>
        <p:txBody>
          <a:bodyPr vert="horz" numCol="2" spcCol="118872"/>
          <a:lstStyle>
            <a:lvl1pPr marL="168275" indent="-168275">
              <a:buClr>
                <a:srgbClr val="69BE28"/>
              </a:buClr>
              <a:defRPr sz="1800" b="1" i="0">
                <a:latin typeface="Arial"/>
                <a:cs typeface="Arial"/>
              </a:defRPr>
            </a:lvl1pPr>
            <a:lvl2pPr marL="566738" indent="-168275">
              <a:spcAft>
                <a:spcPts val="0"/>
              </a:spcAft>
              <a:buFont typeface="Lucida Grande"/>
              <a:buChar char="–"/>
              <a:defRPr sz="1600"/>
            </a:lvl2pPr>
            <a:lvl3pPr marL="1081088" indent="-166688">
              <a:spcAft>
                <a:spcPts val="0"/>
              </a:spcAft>
              <a:buFont typeface="Lucida Grande"/>
              <a:buChar char="–"/>
              <a:defRPr sz="1400"/>
            </a:lvl3pPr>
            <a:lvl4pPr marL="1543050" indent="-171450">
              <a:spcAft>
                <a:spcPts val="0"/>
              </a:spcAft>
              <a:defRPr sz="14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cxnSp>
        <p:nvCxnSpPr>
          <p:cNvPr id="8" name="Straight Connector 7"/>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uble Column ">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cxnSp>
        <p:nvCxnSpPr>
          <p:cNvPr id="5" name="Straight Connector 4"/>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7"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sp>
        <p:nvSpPr>
          <p:cNvPr id="9" name="Text Placeholder 15"/>
          <p:cNvSpPr>
            <a:spLocks noGrp="1"/>
          </p:cNvSpPr>
          <p:nvPr>
            <p:ph type="body" sz="quarter" idx="11"/>
          </p:nvPr>
        </p:nvSpPr>
        <p:spPr>
          <a:xfrm>
            <a:off x="457200" y="1165225"/>
            <a:ext cx="3911600" cy="4954588"/>
          </a:xfrm>
          <a:prstGeom prst="rect">
            <a:avLst/>
          </a:prstGeom>
        </p:spPr>
        <p:txBody>
          <a:bodyPr vert="horz"/>
          <a:lstStyle>
            <a:lvl1pPr marL="168275" indent="-168275">
              <a:buClr>
                <a:srgbClr val="69BE28"/>
              </a:buClr>
              <a:defRPr sz="1800" b="1" i="0">
                <a:latin typeface="Arial"/>
                <a:cs typeface="Arial"/>
              </a:defRPr>
            </a:lvl1pPr>
            <a:lvl2pPr marL="566738" indent="-168275">
              <a:spcAft>
                <a:spcPts val="0"/>
              </a:spcAft>
              <a:buFont typeface="Lucida Grande"/>
              <a:buChar char="–"/>
              <a:defRPr sz="1600"/>
            </a:lvl2pPr>
            <a:lvl3pPr marL="1081088" indent="-166688">
              <a:spcAft>
                <a:spcPts val="0"/>
              </a:spcAft>
              <a:buFont typeface="Lucida Grande"/>
              <a:buChar char="–"/>
              <a:defRPr sz="1400"/>
            </a:lvl3pPr>
            <a:lvl4pPr marL="1543050" indent="-171450">
              <a:spcAft>
                <a:spcPts val="0"/>
              </a:spcAft>
              <a:defRPr sz="14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ext Placeholder 15"/>
          <p:cNvSpPr>
            <a:spLocks noGrp="1"/>
          </p:cNvSpPr>
          <p:nvPr>
            <p:ph type="body" sz="quarter" idx="14"/>
          </p:nvPr>
        </p:nvSpPr>
        <p:spPr>
          <a:xfrm>
            <a:off x="4597400" y="1162050"/>
            <a:ext cx="3911600" cy="4954588"/>
          </a:xfrm>
          <a:prstGeom prst="rect">
            <a:avLst/>
          </a:prstGeom>
        </p:spPr>
        <p:txBody>
          <a:bodyPr vert="horz"/>
          <a:lstStyle>
            <a:lvl1pPr marL="168275" indent="-168275">
              <a:buClr>
                <a:srgbClr val="69BE28"/>
              </a:buClr>
              <a:defRPr sz="1800" b="1" i="0">
                <a:latin typeface="Arial"/>
                <a:cs typeface="Arial"/>
              </a:defRPr>
            </a:lvl1pPr>
            <a:lvl2pPr marL="566738" indent="-168275">
              <a:spcAft>
                <a:spcPts val="0"/>
              </a:spcAft>
              <a:buFont typeface="Lucida Grande"/>
              <a:buChar char="–"/>
              <a:defRPr sz="1600"/>
            </a:lvl2pPr>
            <a:lvl3pPr marL="1081088" indent="-166688">
              <a:spcAft>
                <a:spcPts val="0"/>
              </a:spcAft>
              <a:buFont typeface="Lucida Grande"/>
              <a:buChar char="–"/>
              <a:defRPr sz="1400"/>
            </a:lvl3pPr>
            <a:lvl4pPr marL="1543050" indent="-171450">
              <a:spcAft>
                <a:spcPts val="0"/>
              </a:spcAft>
              <a:defRPr sz="14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46129547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ly Slide">
    <p:spTree>
      <p:nvGrpSpPr>
        <p:cNvPr id="1" name=""/>
        <p:cNvGrpSpPr/>
        <p:nvPr/>
      </p:nvGrpSpPr>
      <p:grpSpPr>
        <a:xfrm>
          <a:off x="0" y="0"/>
          <a:ext cx="0" cy="0"/>
          <a:chOff x="0" y="0"/>
          <a:chExt cx="0" cy="0"/>
        </a:xfrm>
      </p:grpSpPr>
      <p:cxnSp>
        <p:nvCxnSpPr>
          <p:cNvPr id="3" name="Straight Connector 2"/>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4"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6" name="TextBox 5"/>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7"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sp>
        <p:nvSpPr>
          <p:cNvPr id="5" name="Content Placeholder 4"/>
          <p:cNvSpPr>
            <a:spLocks noGrp="1"/>
          </p:cNvSpPr>
          <p:nvPr>
            <p:ph sz="quarter" idx="14" hasCustomPrompt="1"/>
          </p:nvPr>
        </p:nvSpPr>
        <p:spPr>
          <a:xfrm>
            <a:off x="457200" y="1144588"/>
            <a:ext cx="8229600" cy="5219700"/>
          </a:xfrm>
          <a:prstGeom prst="rect">
            <a:avLst/>
          </a:prstGeom>
        </p:spPr>
        <p:txBody>
          <a:bodyPr/>
          <a:lstStyle>
            <a:lvl1pPr marL="0" marR="0" indent="0" algn="l" defTabSz="457200" rtl="0" eaLnBrk="1" fontAlgn="base" latinLnBrk="0" hangingPunct="1">
              <a:lnSpc>
                <a:spcPct val="100000"/>
              </a:lnSpc>
              <a:spcBef>
                <a:spcPct val="20000"/>
              </a:spcBef>
              <a:spcAft>
                <a:spcPct val="0"/>
              </a:spcAft>
              <a:buClrTx/>
              <a:buSzTx/>
              <a:buFont typeface="Arial" charset="0"/>
              <a:buNone/>
              <a:tabLst/>
              <a:defRPr sz="10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base" latinLnBrk="0" hangingPunct="1">
              <a:lnSpc>
                <a:spcPct val="100000"/>
              </a:lnSpc>
              <a:spcBef>
                <a:spcPct val="20000"/>
              </a:spcBef>
              <a:spcAft>
                <a:spcPct val="0"/>
              </a:spcAft>
              <a:buClrTx/>
              <a:buSzTx/>
              <a:buFont typeface="Arial" charset="0"/>
              <a:buNone/>
              <a:tabLst/>
              <a:defRPr/>
            </a:pPr>
            <a:r>
              <a:rPr lang="en-US" dirty="0" smtClean="0"/>
              <a:t>Picture/Diagram/Chart goes here.</a:t>
            </a:r>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o Title Slide">
    <p:spTree>
      <p:nvGrpSpPr>
        <p:cNvPr id="1" name=""/>
        <p:cNvGrpSpPr/>
        <p:nvPr/>
      </p:nvGrpSpPr>
      <p:grpSpPr>
        <a:xfrm>
          <a:off x="0" y="0"/>
          <a:ext cx="0" cy="0"/>
          <a:chOff x="0" y="0"/>
          <a:chExt cx="0" cy="0"/>
        </a:xfrm>
      </p:grpSpPr>
      <p:sp>
        <p:nvSpPr>
          <p:cNvPr id="3" name="TextBox 2"/>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4"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sp>
        <p:nvSpPr>
          <p:cNvPr id="6" name="Text Placeholder 15"/>
          <p:cNvSpPr>
            <a:spLocks noGrp="1"/>
          </p:cNvSpPr>
          <p:nvPr>
            <p:ph type="body" sz="quarter" idx="11"/>
          </p:nvPr>
        </p:nvSpPr>
        <p:spPr>
          <a:xfrm>
            <a:off x="457200" y="493325"/>
            <a:ext cx="8229600" cy="5626488"/>
          </a:xfrm>
          <a:prstGeom prst="rect">
            <a:avLst/>
          </a:prstGeom>
        </p:spPr>
        <p:txBody>
          <a:bodyPr vert="horz"/>
          <a:lstStyle>
            <a:lvl1pPr marL="168275" indent="-168275">
              <a:buClr>
                <a:srgbClr val="69BE28"/>
              </a:buClr>
              <a:defRPr sz="2400" b="1" i="0">
                <a:latin typeface="Arial"/>
                <a:cs typeface="Arial"/>
              </a:defRPr>
            </a:lvl1pPr>
            <a:lvl2pPr marL="566738" indent="-168275">
              <a:spcAft>
                <a:spcPts val="0"/>
              </a:spcAft>
              <a:buFont typeface="Lucida Grande"/>
              <a:buChar char="–"/>
              <a:defRPr sz="2000"/>
            </a:lvl2pPr>
            <a:lvl3pPr marL="1081088" indent="-166688">
              <a:spcAft>
                <a:spcPts val="0"/>
              </a:spcAft>
              <a:buFont typeface="Lucida Grande"/>
              <a:buChar char="–"/>
              <a:defRPr sz="1800"/>
            </a:lvl3pPr>
            <a:lvl4pPr marL="1543050" indent="-171450">
              <a:spcAft>
                <a:spcPts val="0"/>
              </a:spcAft>
              <a:defRPr sz="16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4"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5" name="TextBox 4"/>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6"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spTree>
    <p:extLst>
      <p:ext uri="{BB962C8B-B14F-4D97-AF65-F5344CB8AC3E}">
        <p14:creationId xmlns:p14="http://schemas.microsoft.com/office/powerpoint/2010/main" val="17636824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Picture Slide">
    <p:spTree>
      <p:nvGrpSpPr>
        <p:cNvPr id="1" name=""/>
        <p:cNvGrpSpPr/>
        <p:nvPr/>
      </p:nvGrpSpPr>
      <p:grpSpPr>
        <a:xfrm>
          <a:off x="0" y="0"/>
          <a:ext cx="0" cy="0"/>
          <a:chOff x="0" y="0"/>
          <a:chExt cx="0" cy="0"/>
        </a:xfrm>
      </p:grpSpPr>
      <p:sp>
        <p:nvSpPr>
          <p:cNvPr id="3" name="TextBox 2"/>
          <p:cNvSpPr txBox="1"/>
          <p:nvPr userDrawn="1"/>
        </p:nvSpPr>
        <p:spPr>
          <a:xfrm>
            <a:off x="1301750" y="6602413"/>
            <a:ext cx="2895600" cy="228600"/>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4" name="Slide Number Placeholder 5"/>
          <p:cNvSpPr>
            <a:spLocks noGrp="1"/>
          </p:cNvSpPr>
          <p:nvPr>
            <p:ph type="sldNum" sz="quarter" idx="12"/>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BE3614C6-9B97-DA43-9EC2-F206459474B6}" type="slidenum">
              <a:rPr lang="en-US"/>
              <a:pPr>
                <a:defRPr/>
              </a:pPr>
              <a:t>‹#›</a:t>
            </a:fld>
            <a:endParaRPr lang="en-US" dirty="0"/>
          </a:p>
        </p:txBody>
      </p:sp>
      <p:cxnSp>
        <p:nvCxnSpPr>
          <p:cNvPr id="9" name="Straight Connector 8"/>
          <p:cNvCxnSpPr/>
          <p:nvPr userDrawn="1"/>
        </p:nvCxnSpPr>
        <p:spPr>
          <a:xfrm>
            <a:off x="0" y="1016000"/>
            <a:ext cx="9144000" cy="1588"/>
          </a:xfrm>
          <a:prstGeom prst="line">
            <a:avLst/>
          </a:prstGeom>
          <a:ln>
            <a:solidFill>
              <a:srgbClr val="69BE28"/>
            </a:solidFill>
          </a:ln>
          <a:effectLst/>
        </p:spPr>
        <p:style>
          <a:lnRef idx="2">
            <a:schemeClr val="accent1"/>
          </a:lnRef>
          <a:fillRef idx="0">
            <a:schemeClr val="accent1"/>
          </a:fillRef>
          <a:effectRef idx="1">
            <a:schemeClr val="accent1"/>
          </a:effectRef>
          <a:fontRef idx="minor">
            <a:schemeClr val="tx1"/>
          </a:fontRef>
        </p:style>
      </p:cxnSp>
      <p:sp>
        <p:nvSpPr>
          <p:cNvPr id="10" name="Title Placeholder 1"/>
          <p:cNvSpPr>
            <a:spLocks noGrp="1"/>
          </p:cNvSpPr>
          <p:nvPr>
            <p:ph type="title"/>
          </p:nvPr>
        </p:nvSpPr>
        <p:spPr>
          <a:xfrm>
            <a:off x="457200" y="0"/>
            <a:ext cx="8229600" cy="1016000"/>
          </a:xfrm>
          <a:prstGeom prst="rect">
            <a:avLst/>
          </a:prstGeom>
        </p:spPr>
        <p:txBody>
          <a:bodyPr vert="horz" lIns="91440" tIns="45720" rIns="91440" bIns="45720" rtlCol="0" anchor="ctr">
            <a:normAutofit/>
          </a:bodyPr>
          <a:lstStyle>
            <a:lvl1pPr>
              <a:defRPr>
                <a:latin typeface="Arial"/>
                <a:cs typeface="Arial"/>
              </a:defRPr>
            </a:lvl1pPr>
          </a:lstStyle>
          <a:p>
            <a:r>
              <a:rPr lang="en-US" smtClean="0"/>
              <a:t>Click to edit Master title style</a:t>
            </a:r>
            <a:endParaRPr lang="en-US" dirty="0"/>
          </a:p>
        </p:txBody>
      </p:sp>
      <p:sp>
        <p:nvSpPr>
          <p:cNvPr id="11" name="Text Placeholder 15"/>
          <p:cNvSpPr>
            <a:spLocks noGrp="1"/>
          </p:cNvSpPr>
          <p:nvPr>
            <p:ph type="body" sz="quarter" idx="11"/>
          </p:nvPr>
        </p:nvSpPr>
        <p:spPr>
          <a:xfrm>
            <a:off x="457200" y="1165225"/>
            <a:ext cx="4114800" cy="4954588"/>
          </a:xfrm>
          <a:prstGeom prst="rect">
            <a:avLst/>
          </a:prstGeom>
        </p:spPr>
        <p:txBody>
          <a:bodyPr vert="horz"/>
          <a:lstStyle>
            <a:lvl1pPr marL="168275" indent="-168275">
              <a:buClr>
                <a:srgbClr val="69BE28"/>
              </a:buClr>
              <a:defRPr sz="1800" b="1" i="0">
                <a:latin typeface="Arial"/>
                <a:cs typeface="Arial"/>
              </a:defRPr>
            </a:lvl1pPr>
            <a:lvl2pPr marL="566738" indent="-168275">
              <a:spcAft>
                <a:spcPts val="0"/>
              </a:spcAft>
              <a:buFont typeface="Lucida Grande"/>
              <a:buChar char="–"/>
              <a:defRPr sz="1600"/>
            </a:lvl2pPr>
            <a:lvl3pPr marL="1081088" indent="-166688">
              <a:spcAft>
                <a:spcPts val="0"/>
              </a:spcAft>
              <a:buFont typeface="Lucida Grande"/>
              <a:buChar char="–"/>
              <a:defRPr sz="1400"/>
            </a:lvl3pPr>
            <a:lvl4pPr marL="1543050" indent="-171450">
              <a:spcAft>
                <a:spcPts val="0"/>
              </a:spcAft>
              <a:defRPr sz="1400"/>
            </a:lvl4pPr>
            <a:lvl5pPr marL="2005013" indent="-176213">
              <a:spcAft>
                <a:spcPts val="0"/>
              </a:spcAft>
              <a:buFont typeface="Lucida Grande"/>
              <a:buChar cha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Content Placeholder 5"/>
          <p:cNvSpPr>
            <a:spLocks noGrp="1"/>
          </p:cNvSpPr>
          <p:nvPr>
            <p:ph sz="quarter" idx="14" hasCustomPrompt="1"/>
          </p:nvPr>
        </p:nvSpPr>
        <p:spPr>
          <a:xfrm>
            <a:off x="4686300" y="1165225"/>
            <a:ext cx="4000500" cy="4954588"/>
          </a:xfrm>
          <a:prstGeom prst="rect">
            <a:avLst/>
          </a:prstGeom>
        </p:spPr>
        <p:txBody>
          <a:bodyPr/>
          <a:lstStyle>
            <a:lvl1pPr marL="0" marR="0" indent="0" algn="l" defTabSz="457200" rtl="0" eaLnBrk="1" fontAlgn="base" latinLnBrk="0" hangingPunct="1">
              <a:lnSpc>
                <a:spcPct val="100000"/>
              </a:lnSpc>
              <a:spcBef>
                <a:spcPct val="20000"/>
              </a:spcBef>
              <a:spcAft>
                <a:spcPct val="0"/>
              </a:spcAft>
              <a:buClrTx/>
              <a:buSzTx/>
              <a:buFont typeface="Arial" charset="0"/>
              <a:buNone/>
              <a:tabLst/>
              <a:defRPr sz="1000"/>
            </a:lvl1pPr>
          </a:lstStyle>
          <a:p>
            <a:pPr marL="0" marR="0" lvl="0" indent="0" algn="l" defTabSz="457200" rtl="0" eaLnBrk="1" fontAlgn="base" latinLnBrk="0" hangingPunct="1">
              <a:lnSpc>
                <a:spcPct val="100000"/>
              </a:lnSpc>
              <a:spcBef>
                <a:spcPct val="20000"/>
              </a:spcBef>
              <a:spcAft>
                <a:spcPct val="0"/>
              </a:spcAft>
              <a:buClrTx/>
              <a:buSzTx/>
              <a:buFont typeface="Arial" charset="0"/>
              <a:buNone/>
              <a:tabLst/>
              <a:defRPr/>
            </a:pPr>
            <a:r>
              <a:rPr lang="en-US" dirty="0" smtClean="0"/>
              <a:t>Picture/Diagram/Chart goes here.</a:t>
            </a:r>
          </a:p>
          <a:p>
            <a:pPr lvl="0"/>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pic>
        <p:nvPicPr>
          <p:cNvPr id="4" name="Picture 1" descr="Tittle_Page.jpg"/>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w="9525">
            <a:noFill/>
            <a:miter lim="800000"/>
            <a:headEnd/>
            <a:tailEnd/>
          </a:ln>
        </p:spPr>
      </p:pic>
      <p:sp>
        <p:nvSpPr>
          <p:cNvPr id="5" name="TextBox 4"/>
          <p:cNvSpPr txBox="1"/>
          <p:nvPr userDrawn="1"/>
        </p:nvSpPr>
        <p:spPr>
          <a:xfrm>
            <a:off x="427038" y="6602413"/>
            <a:ext cx="3305175" cy="365125"/>
          </a:xfrm>
          <a:prstGeom prst="rect">
            <a:avLst/>
          </a:prstGeom>
        </p:spPr>
        <p:txBody>
          <a:bodyPr>
            <a:normAutofit/>
          </a:bodyPr>
          <a:lstStyle/>
          <a:p>
            <a:pPr fontAlgn="auto">
              <a:spcBef>
                <a:spcPct val="20000"/>
              </a:spcBef>
              <a:spcAft>
                <a:spcPts val="0"/>
              </a:spcAft>
              <a:buFont typeface="Arial"/>
              <a:buNone/>
              <a:defRPr/>
            </a:pPr>
            <a:r>
              <a:rPr lang="en-US" sz="800" dirty="0">
                <a:latin typeface="+mn-lt"/>
                <a:ea typeface="+mn-ea"/>
                <a:cs typeface="+mn-cs"/>
              </a:rPr>
              <a:t>© Hortonworks Inc. </a:t>
            </a:r>
            <a:r>
              <a:rPr lang="en-US" sz="800" dirty="0" smtClean="0">
                <a:latin typeface="+mn-lt"/>
                <a:ea typeface="+mn-ea"/>
                <a:cs typeface="+mn-cs"/>
              </a:rPr>
              <a:t>2012</a:t>
            </a:r>
            <a:endParaRPr lang="en-US" sz="800" dirty="0">
              <a:latin typeface="+mn-lt"/>
              <a:ea typeface="+mn-ea"/>
              <a:cs typeface="+mn-cs"/>
            </a:endParaRPr>
          </a:p>
        </p:txBody>
      </p:sp>
      <p:sp>
        <p:nvSpPr>
          <p:cNvPr id="7" name="Title 1"/>
          <p:cNvSpPr>
            <a:spLocks noGrp="1"/>
          </p:cNvSpPr>
          <p:nvPr>
            <p:ph type="ctrTitle"/>
          </p:nvPr>
        </p:nvSpPr>
        <p:spPr>
          <a:xfrm>
            <a:off x="426916" y="2015289"/>
            <a:ext cx="8259884" cy="986653"/>
          </a:xfrm>
          <a:prstGeom prst="rect">
            <a:avLst/>
          </a:prstGeom>
        </p:spPr>
        <p:txBody>
          <a:bodyPr anchor="t">
            <a:noAutofit/>
          </a:bodyPr>
          <a:lstStyle>
            <a:lvl1pPr marL="0" indent="0" algn="l" defTabSz="454025">
              <a:tabLst/>
              <a:defRPr sz="4800" baseline="0">
                <a:latin typeface="Arial"/>
                <a:cs typeface="Arial"/>
              </a:defRPr>
            </a:lvl1pPr>
          </a:lstStyle>
          <a:p>
            <a:r>
              <a:rPr lang="en-US" dirty="0" smtClean="0"/>
              <a:t>Click to edit Master title style</a:t>
            </a:r>
            <a:endParaRPr lang="en-US" dirty="0"/>
          </a:p>
        </p:txBody>
      </p:sp>
      <p:sp>
        <p:nvSpPr>
          <p:cNvPr id="8" name="Subtitle 2"/>
          <p:cNvSpPr>
            <a:spLocks noGrp="1"/>
          </p:cNvSpPr>
          <p:nvPr>
            <p:ph type="subTitle" idx="1"/>
          </p:nvPr>
        </p:nvSpPr>
        <p:spPr>
          <a:xfrm>
            <a:off x="426916" y="3001942"/>
            <a:ext cx="8259884" cy="640270"/>
          </a:xfrm>
          <a:prstGeom prst="rect">
            <a:avLst/>
          </a:prstGeom>
        </p:spPr>
        <p:txBody>
          <a:bodyPr>
            <a:normAutofit/>
          </a:bodyPr>
          <a:lstStyle>
            <a:lvl1pPr marL="0" indent="0" algn="l">
              <a:buNone/>
              <a:defRPr sz="2800">
                <a:solidFill>
                  <a:srgbClr val="7F7F7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Slide Number Placeholder 5"/>
          <p:cNvSpPr>
            <a:spLocks noGrp="1"/>
          </p:cNvSpPr>
          <p:nvPr>
            <p:ph type="sldNum" sz="quarter" idx="11"/>
          </p:nvPr>
        </p:nvSpPr>
        <p:spPr>
          <a:xfrm>
            <a:off x="6553200" y="6465888"/>
            <a:ext cx="2133600" cy="365125"/>
          </a:xfrm>
          <a:prstGeom prst="rect">
            <a:avLst/>
          </a:prstGeom>
        </p:spPr>
        <p:txBody>
          <a:bodyPr vert="horz" lIns="91440" tIns="45720" rIns="91440" bIns="45720" rtlCol="0" anchor="ctr"/>
          <a:lstStyle>
            <a:lvl1pPr algn="r" fontAlgn="auto">
              <a:spcBef>
                <a:spcPts val="0"/>
              </a:spcBef>
              <a:spcAft>
                <a:spcPts val="0"/>
              </a:spcAft>
              <a:defRPr sz="800" dirty="0" smtClean="0">
                <a:solidFill>
                  <a:schemeClr val="tx1"/>
                </a:solidFill>
                <a:latin typeface="+mn-lt"/>
                <a:ea typeface="+mn-ea"/>
                <a:cs typeface="+mn-cs"/>
              </a:defRPr>
            </a:lvl1pPr>
          </a:lstStyle>
          <a:p>
            <a:pPr>
              <a:defRPr/>
            </a:pPr>
            <a:r>
              <a:rPr lang="en-US" dirty="0"/>
              <a:t>Page </a:t>
            </a:r>
            <a:fld id="{55195364-CB26-204E-9D19-22CA26A13F79}" type="slidenum">
              <a:rPr lang="en-US"/>
              <a:pPr>
                <a:defRPr/>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1.jpe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7" r:id="rId1"/>
    <p:sldLayoutId id="2147483658" r:id="rId2"/>
    <p:sldLayoutId id="2147483661" r:id="rId3"/>
    <p:sldLayoutId id="2147483666" r:id="rId4"/>
    <p:sldLayoutId id="2147483662" r:id="rId5"/>
    <p:sldLayoutId id="2147483663" r:id="rId6"/>
    <p:sldLayoutId id="2147483665" r:id="rId7"/>
    <p:sldLayoutId id="2147483664" r:id="rId8"/>
    <p:sldLayoutId id="2147483659" r:id="rId9"/>
    <p:sldLayoutId id="2147483660"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Lst>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hf hdr="0" dt="0"/>
  <p:txStyles>
    <p:titleStyle>
      <a:lvl1pPr algn="l" defTabSz="457200" rtl="0" eaLnBrk="1" fontAlgn="base" hangingPunct="1">
        <a:spcBef>
          <a:spcPct val="0"/>
        </a:spcBef>
        <a:spcAft>
          <a:spcPct val="0"/>
        </a:spcAft>
        <a:defRPr sz="3600" kern="1200">
          <a:solidFill>
            <a:schemeClr val="tx1"/>
          </a:solidFill>
          <a:latin typeface="+mj-lt"/>
          <a:ea typeface="ヒラギノ角ゴ Pro W3" charset="-128"/>
          <a:cs typeface="ヒラギノ角ゴ Pro W3" charset="-128"/>
        </a:defRPr>
      </a:lvl1pPr>
      <a:lvl2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2pPr>
      <a:lvl3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3pPr>
      <a:lvl4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4pPr>
      <a:lvl5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5pPr>
      <a:lvl6pPr marL="4572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6pPr>
      <a:lvl7pPr marL="9144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7pPr>
      <a:lvl8pPr marL="13716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8pPr>
      <a:lvl9pPr marL="18288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128"/>
          <a:cs typeface="ヒラギノ角ゴ Pro W3" charset="-128"/>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 Id="rId3"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hortonworks.com/moore" TargetMode="External"/><Relationship Id="rId3"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16.jpg"/><Relationship Id="rId4"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png"/><Relationship Id="rId5"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Powering Next-Generation Data Architectures with Apache </a:t>
            </a:r>
            <a:r>
              <a:rPr lang="en-US" sz="4000" dirty="0" err="1"/>
              <a:t>Hadoop</a:t>
            </a:r>
            <a:endParaRPr lang="en-US" sz="4000" dirty="0"/>
          </a:p>
        </p:txBody>
      </p:sp>
      <p:sp>
        <p:nvSpPr>
          <p:cNvPr id="3" name="Subtitle 2"/>
          <p:cNvSpPr>
            <a:spLocks noGrp="1"/>
          </p:cNvSpPr>
          <p:nvPr>
            <p:ph type="subTitle" idx="1"/>
          </p:nvPr>
        </p:nvSpPr>
        <p:spPr/>
        <p:txBody>
          <a:bodyPr/>
          <a:lstStyle/>
          <a:p>
            <a:endParaRPr lang="en-US" dirty="0"/>
          </a:p>
        </p:txBody>
      </p:sp>
      <p:sp>
        <p:nvSpPr>
          <p:cNvPr id="4" name="Text Placeholder 3"/>
          <p:cNvSpPr>
            <a:spLocks noGrp="1"/>
          </p:cNvSpPr>
          <p:nvPr>
            <p:ph type="body" sz="quarter" idx="10"/>
          </p:nvPr>
        </p:nvSpPr>
        <p:spPr/>
        <p:txBody>
          <a:bodyPr/>
          <a:lstStyle/>
          <a:p>
            <a:r>
              <a:rPr lang="en-US" dirty="0" smtClean="0"/>
              <a:t>Shaun Connolly, Hortonworks</a:t>
            </a:r>
          </a:p>
          <a:p>
            <a:r>
              <a:rPr lang="en-US" dirty="0" smtClean="0"/>
              <a:t>@</a:t>
            </a:r>
            <a:r>
              <a:rPr lang="en-US" dirty="0" err="1" smtClean="0"/>
              <a:t>shaunconnolly</a:t>
            </a:r>
            <a:endParaRPr lang="en-US" dirty="0"/>
          </a:p>
          <a:p>
            <a:endParaRPr lang="en-US" dirty="0" smtClean="0"/>
          </a:p>
          <a:p>
            <a:r>
              <a:rPr lang="en-US" dirty="0" smtClean="0"/>
              <a:t>September 25, 2012</a:t>
            </a:r>
            <a:endParaRPr lang="en-US" dirty="0"/>
          </a:p>
        </p:txBody>
      </p:sp>
      <p:sp>
        <p:nvSpPr>
          <p:cNvPr id="5" name="Slide Number Placeholder 4"/>
          <p:cNvSpPr>
            <a:spLocks noGrp="1"/>
          </p:cNvSpPr>
          <p:nvPr>
            <p:ph type="sldNum" sz="quarter" idx="11"/>
          </p:nvPr>
        </p:nvSpPr>
        <p:spPr/>
        <p:txBody>
          <a:bodyPr/>
          <a:lstStyle/>
          <a:p>
            <a:pPr>
              <a:defRPr/>
            </a:pPr>
            <a:r>
              <a:rPr lang="en-US" dirty="0" smtClean="0"/>
              <a:t>Page </a:t>
            </a:r>
            <a:fld id="{10C0D0BB-98A3-7C42-83C1-132C7944CB3A}" type="slidenum">
              <a:rPr lang="en-US" smtClean="0"/>
              <a:pPr>
                <a:defRPr/>
              </a:pPr>
              <a:t>1</a:t>
            </a:fld>
            <a:endParaRPr lang="en-US" dirty="0"/>
          </a:p>
        </p:txBody>
      </p:sp>
    </p:spTree>
    <p:extLst>
      <p:ext uri="{BB962C8B-B14F-4D97-AF65-F5344CB8AC3E}">
        <p14:creationId xmlns:p14="http://schemas.microsoft.com/office/powerpoint/2010/main" val="229661965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Manufacturer” Key Benefits</a:t>
            </a:r>
            <a:endParaRPr lang="en-US" dirty="0"/>
          </a:p>
        </p:txBody>
      </p:sp>
      <p:sp>
        <p:nvSpPr>
          <p:cNvPr id="3" name="Text Placeholder 2"/>
          <p:cNvSpPr>
            <a:spLocks noGrp="1"/>
          </p:cNvSpPr>
          <p:nvPr>
            <p:ph type="body" sz="quarter" idx="11"/>
          </p:nvPr>
        </p:nvSpPr>
        <p:spPr/>
        <p:txBody>
          <a:bodyPr/>
          <a:lstStyle/>
          <a:p>
            <a:r>
              <a:rPr lang="en-US" dirty="0" smtClean="0"/>
              <a:t>Capture and archive</a:t>
            </a:r>
          </a:p>
          <a:p>
            <a:pPr lvl="1"/>
            <a:r>
              <a:rPr lang="en-US" dirty="0" smtClean="0"/>
              <a:t>Store 10M+ survey forms/year for &gt; 3 years</a:t>
            </a:r>
          </a:p>
          <a:p>
            <a:pPr lvl="1"/>
            <a:r>
              <a:rPr lang="en-US" dirty="0" smtClean="0"/>
              <a:t>Capture text, audio, and systems data in one platform</a:t>
            </a:r>
          </a:p>
          <a:p>
            <a:r>
              <a:rPr lang="en-US" dirty="0" smtClean="0"/>
              <a:t>Structure and join</a:t>
            </a:r>
          </a:p>
          <a:p>
            <a:pPr lvl="1"/>
            <a:r>
              <a:rPr lang="en-US" dirty="0" smtClean="0"/>
              <a:t>Unlock freeform text and audio data</a:t>
            </a:r>
          </a:p>
          <a:p>
            <a:pPr lvl="1"/>
            <a:r>
              <a:rPr lang="en-US" dirty="0" smtClean="0"/>
              <a:t>Un-anonymize customers</a:t>
            </a:r>
          </a:p>
          <a:p>
            <a:r>
              <a:rPr lang="en-US" dirty="0" smtClean="0"/>
              <a:t>Categorize into tables</a:t>
            </a:r>
          </a:p>
          <a:p>
            <a:pPr lvl="1"/>
            <a:r>
              <a:rPr lang="en-US" dirty="0" smtClean="0"/>
              <a:t>Create HCatalog tables “customer”, “survey”, “freeform text”</a:t>
            </a:r>
          </a:p>
          <a:p>
            <a:r>
              <a:rPr lang="en-US" dirty="0" smtClean="0"/>
              <a:t>Upload, JDBC</a:t>
            </a:r>
          </a:p>
          <a:p>
            <a:pPr lvl="1"/>
            <a:r>
              <a:rPr lang="en-US" dirty="0" smtClean="0"/>
              <a:t>Visualize natural satisfaction levels and groups</a:t>
            </a:r>
          </a:p>
          <a:p>
            <a:pPr lvl="1"/>
            <a:r>
              <a:rPr lang="en-US" dirty="0" smtClean="0"/>
              <a:t>Tag customers as “happy” and report back to CRM database</a:t>
            </a:r>
          </a:p>
        </p:txBody>
      </p:sp>
    </p:spTree>
    <p:extLst>
      <p:ext uri="{BB962C8B-B14F-4D97-AF65-F5344CB8AC3E}">
        <p14:creationId xmlns:p14="http://schemas.microsoft.com/office/powerpoint/2010/main" val="319635878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Rounded Rectangle 54"/>
          <p:cNvSpPr/>
          <p:nvPr/>
        </p:nvSpPr>
        <p:spPr bwMode="auto">
          <a:xfrm>
            <a:off x="634195" y="5010055"/>
            <a:ext cx="1154722" cy="1130467"/>
          </a:xfrm>
          <a:prstGeom prst="roundRect">
            <a:avLst>
              <a:gd name="adj" fmla="val 5907"/>
            </a:avLst>
          </a:prstGeom>
          <a:gradFill flip="none" rotWithShape="1">
            <a:gsLst>
              <a:gs pos="0">
                <a:schemeClr val="bg1">
                  <a:lumMod val="25000"/>
                  <a:lumOff val="75000"/>
                </a:schemeClr>
              </a:gs>
              <a:gs pos="100000">
                <a:schemeClr val="bg1">
                  <a:lumMod val="10000"/>
                  <a:lumOff val="90000"/>
                </a:schemeClr>
              </a:gs>
            </a:gsLst>
            <a:lin ang="16200000" scaled="0"/>
            <a:tileRect/>
          </a:gradFill>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45720" numCol="1" rtlCol="0" anchor="b"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Online Applications</a:t>
            </a:r>
            <a:endParaRPr lang="en-US" sz="1000" kern="0" dirty="0">
              <a:latin typeface="Verdana" pitchFamily="34" charset="0"/>
            </a:endParaRPr>
          </a:p>
        </p:txBody>
      </p:sp>
      <p:sp>
        <p:nvSpPr>
          <p:cNvPr id="56" name="Can 55"/>
          <p:cNvSpPr/>
          <p:nvPr/>
        </p:nvSpPr>
        <p:spPr>
          <a:xfrm>
            <a:off x="789904" y="5203363"/>
            <a:ext cx="352154" cy="295563"/>
          </a:xfrm>
          <a:prstGeom prst="can">
            <a:avLst/>
          </a:prstGeom>
          <a:solidFill>
            <a:schemeClr val="accent3">
              <a:lumMod val="20000"/>
              <a:lumOff val="80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atin typeface="+mj-lt"/>
              <a:cs typeface="Century Gothic"/>
            </a:endParaRPr>
          </a:p>
        </p:txBody>
      </p:sp>
      <p:sp>
        <p:nvSpPr>
          <p:cNvPr id="32" name="Down Arrow 31"/>
          <p:cNvSpPr/>
          <p:nvPr/>
        </p:nvSpPr>
        <p:spPr>
          <a:xfrm>
            <a:off x="902712" y="4273065"/>
            <a:ext cx="478692" cy="729105"/>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Rectangle 37"/>
          <p:cNvSpPr/>
          <p:nvPr/>
        </p:nvSpPr>
        <p:spPr>
          <a:xfrm>
            <a:off x="537048" y="2369322"/>
            <a:ext cx="2766082" cy="2100388"/>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marL="1543050"/>
            <a:r>
              <a:rPr lang="en-US" b="1" dirty="0" smtClean="0"/>
              <a:t>Enrich</a:t>
            </a:r>
            <a:endParaRPr lang="en-US" b="1" dirty="0"/>
          </a:p>
          <a:p>
            <a:pPr marL="1543050"/>
            <a:endParaRPr lang="en-US" b="1" dirty="0" smtClean="0"/>
          </a:p>
          <a:p>
            <a:pPr marL="1543050"/>
            <a:endParaRPr lang="en-US" b="1" dirty="0"/>
          </a:p>
          <a:p>
            <a:pPr marL="1543050"/>
            <a:endParaRPr lang="en-US" b="1" dirty="0" smtClean="0"/>
          </a:p>
          <a:p>
            <a:pPr marL="1543050"/>
            <a:endParaRPr lang="en-US" b="1" dirty="0"/>
          </a:p>
          <a:p>
            <a:pPr marL="1543050"/>
            <a:endParaRPr lang="en-US" b="1" dirty="0" smtClean="0"/>
          </a:p>
        </p:txBody>
      </p:sp>
      <p:sp>
        <p:nvSpPr>
          <p:cNvPr id="5" name="Title 4"/>
          <p:cNvSpPr>
            <a:spLocks noGrp="1"/>
          </p:cNvSpPr>
          <p:nvPr>
            <p:ph type="title"/>
          </p:nvPr>
        </p:nvSpPr>
        <p:spPr/>
        <p:txBody>
          <a:bodyPr>
            <a:normAutofit/>
          </a:bodyPr>
          <a:lstStyle/>
          <a:p>
            <a:r>
              <a:rPr lang="en-US" dirty="0" smtClean="0"/>
              <a:t>Application Enrichment</a:t>
            </a:r>
            <a:br>
              <a:rPr lang="en-US" dirty="0" smtClean="0"/>
            </a:br>
            <a:r>
              <a:rPr lang="en-US" sz="2200" i="1" dirty="0"/>
              <a:t>Deliver </a:t>
            </a:r>
            <a:r>
              <a:rPr lang="en-US" sz="2200" i="1" dirty="0" err="1" smtClean="0"/>
              <a:t>Hadoop</a:t>
            </a:r>
            <a:r>
              <a:rPr lang="en-US" sz="2200" i="1" dirty="0" smtClean="0"/>
              <a:t> </a:t>
            </a:r>
            <a:r>
              <a:rPr lang="en-US" sz="2200" i="1" dirty="0"/>
              <a:t>analysis </a:t>
            </a:r>
            <a:r>
              <a:rPr lang="en-US" sz="2200" i="1" dirty="0" smtClean="0"/>
              <a:t>to </a:t>
            </a:r>
            <a:r>
              <a:rPr lang="en-US" sz="2200" i="1" dirty="0"/>
              <a:t>online apps</a:t>
            </a:r>
            <a:endParaRPr lang="en-US" sz="2200" dirty="0"/>
          </a:p>
        </p:txBody>
      </p:sp>
      <p:sp>
        <p:nvSpPr>
          <p:cNvPr id="6" name="Text Placeholder 5"/>
          <p:cNvSpPr>
            <a:spLocks noGrp="1"/>
          </p:cNvSpPr>
          <p:nvPr>
            <p:ph type="body" sz="quarter" idx="11"/>
          </p:nvPr>
        </p:nvSpPr>
        <p:spPr>
          <a:xfrm>
            <a:off x="3683001" y="1385149"/>
            <a:ext cx="5003799" cy="5292908"/>
          </a:xfrm>
        </p:spPr>
        <p:txBody>
          <a:bodyPr/>
          <a:lstStyle/>
          <a:p>
            <a:pPr marL="0" indent="0">
              <a:buNone/>
            </a:pPr>
            <a:r>
              <a:rPr lang="en-US" sz="2000" dirty="0" smtClean="0"/>
              <a:t>Capture</a:t>
            </a:r>
          </a:p>
          <a:p>
            <a:r>
              <a:rPr lang="en-US" sz="1800" b="0" dirty="0" smtClean="0"/>
              <a:t>Capture data that was once </a:t>
            </a:r>
            <a:br>
              <a:rPr lang="en-US" sz="1800" b="0" dirty="0" smtClean="0"/>
            </a:br>
            <a:r>
              <a:rPr lang="en-US" sz="1800" b="0" dirty="0" smtClean="0"/>
              <a:t>too bulky and unmanageable</a:t>
            </a:r>
            <a:endParaRPr lang="en-US" sz="1800" b="0" dirty="0"/>
          </a:p>
          <a:p>
            <a:endParaRPr lang="en-US" sz="2800" dirty="0" smtClean="0"/>
          </a:p>
          <a:p>
            <a:pPr marL="0" indent="0">
              <a:buNone/>
            </a:pPr>
            <a:r>
              <a:rPr lang="en-US" sz="2000" dirty="0" smtClean="0"/>
              <a:t>Process</a:t>
            </a:r>
          </a:p>
          <a:p>
            <a:r>
              <a:rPr lang="en-US" sz="1600" b="0" dirty="0" smtClean="0"/>
              <a:t>Uncover aggregate characteristics across data </a:t>
            </a:r>
          </a:p>
          <a:p>
            <a:r>
              <a:rPr lang="en-US" sz="1600" b="0" dirty="0" smtClean="0"/>
              <a:t>Use Hive Pig and Map Reduce to identify patterns</a:t>
            </a:r>
          </a:p>
          <a:p>
            <a:r>
              <a:rPr lang="en-US" sz="1600" b="0" dirty="0" smtClean="0"/>
              <a:t>Filter useful data from mass streams (Pig)</a:t>
            </a:r>
          </a:p>
          <a:p>
            <a:r>
              <a:rPr lang="en-US" sz="1600" b="0" dirty="0" smtClean="0"/>
              <a:t>Micro or macro batch oriented schedules</a:t>
            </a:r>
            <a:endParaRPr lang="en-US" sz="1800" dirty="0" smtClean="0"/>
          </a:p>
          <a:p>
            <a:endParaRPr lang="en-US" sz="1400" dirty="0" smtClean="0"/>
          </a:p>
          <a:p>
            <a:pPr marL="0" indent="0">
              <a:buNone/>
            </a:pPr>
            <a:r>
              <a:rPr lang="en-US" sz="2000" dirty="0" smtClean="0"/>
              <a:t>Exchange</a:t>
            </a:r>
          </a:p>
          <a:p>
            <a:r>
              <a:rPr lang="en-US" sz="1600" b="0" dirty="0" smtClean="0"/>
              <a:t>Push </a:t>
            </a:r>
            <a:r>
              <a:rPr lang="en-US" sz="1600" b="0" dirty="0"/>
              <a:t>results to </a:t>
            </a:r>
            <a:r>
              <a:rPr lang="en-US" sz="1600" b="0" dirty="0" err="1" smtClean="0"/>
              <a:t>HBase</a:t>
            </a:r>
            <a:r>
              <a:rPr lang="en-US" sz="1600" b="0" dirty="0" smtClean="0"/>
              <a:t> or other </a:t>
            </a:r>
            <a:r>
              <a:rPr lang="en-US" sz="1600" b="0" dirty="0" err="1" smtClean="0"/>
              <a:t>NoSQL</a:t>
            </a:r>
            <a:r>
              <a:rPr lang="en-US" sz="1600" b="0" dirty="0" smtClean="0"/>
              <a:t> alternative for real time delivery</a:t>
            </a:r>
            <a:endParaRPr lang="en-US" sz="1600" b="0" dirty="0"/>
          </a:p>
          <a:p>
            <a:r>
              <a:rPr lang="en-US" sz="1600" b="0" dirty="0" smtClean="0"/>
              <a:t>Use patterns to deliver right content/offer to the right person at the right time</a:t>
            </a:r>
            <a:endParaRPr lang="en-US" sz="2000" dirty="0" smtClean="0"/>
          </a:p>
          <a:p>
            <a:endParaRPr lang="en-US" sz="2000" dirty="0"/>
          </a:p>
          <a:p>
            <a:endParaRPr lang="en-US" sz="2000" dirty="0"/>
          </a:p>
        </p:txBody>
      </p:sp>
      <p:sp>
        <p:nvSpPr>
          <p:cNvPr id="3" name="Slide Number Placeholder 2"/>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11</a:t>
            </a:fld>
            <a:endParaRPr lang="en-US" dirty="0"/>
          </a:p>
        </p:txBody>
      </p:sp>
      <p:sp>
        <p:nvSpPr>
          <p:cNvPr id="23" name="Rectangle 22"/>
          <p:cNvSpPr/>
          <p:nvPr/>
        </p:nvSpPr>
        <p:spPr>
          <a:xfrm>
            <a:off x="625275" y="3259776"/>
            <a:ext cx="1387230"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Derive/Filter</a:t>
            </a:r>
            <a:endParaRPr lang="en-US" sz="1100" b="1" dirty="0"/>
          </a:p>
        </p:txBody>
      </p:sp>
      <p:sp>
        <p:nvSpPr>
          <p:cNvPr id="26" name="Rectangle 25"/>
          <p:cNvSpPr/>
          <p:nvPr/>
        </p:nvSpPr>
        <p:spPr>
          <a:xfrm>
            <a:off x="625275" y="2465063"/>
            <a:ext cx="1387230"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Capture</a:t>
            </a:r>
            <a:endParaRPr lang="en-US" sz="1100" b="1" dirty="0"/>
          </a:p>
        </p:txBody>
      </p:sp>
      <p:sp>
        <p:nvSpPr>
          <p:cNvPr id="37" name="Rectangle 36"/>
          <p:cNvSpPr/>
          <p:nvPr/>
        </p:nvSpPr>
        <p:spPr>
          <a:xfrm>
            <a:off x="625275" y="2855097"/>
            <a:ext cx="1387230"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Parse</a:t>
            </a:r>
            <a:endParaRPr lang="en-US" sz="1100" b="1" dirty="0"/>
          </a:p>
        </p:txBody>
      </p:sp>
      <p:sp>
        <p:nvSpPr>
          <p:cNvPr id="34" name="Can 33"/>
          <p:cNvSpPr/>
          <p:nvPr/>
        </p:nvSpPr>
        <p:spPr>
          <a:xfrm>
            <a:off x="625275" y="3766325"/>
            <a:ext cx="1387230" cy="506740"/>
          </a:xfrm>
          <a:prstGeom prst="can">
            <a:avLst>
              <a:gd name="adj" fmla="val 19216"/>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err="1"/>
              <a:t>NoSQL</a:t>
            </a:r>
            <a:r>
              <a:rPr lang="en-US" sz="1100" b="1" dirty="0"/>
              <a:t>, </a:t>
            </a:r>
            <a:r>
              <a:rPr lang="en-US" sz="1100" b="1" dirty="0" err="1" smtClean="0"/>
              <a:t>HBase</a:t>
            </a:r>
            <a:endParaRPr lang="en-US" sz="1100" b="1" dirty="0"/>
          </a:p>
          <a:p>
            <a:pPr algn="ctr"/>
            <a:r>
              <a:rPr lang="en-US" sz="1100" b="1" dirty="0"/>
              <a:t>Low Latency</a:t>
            </a:r>
          </a:p>
        </p:txBody>
      </p:sp>
      <p:sp>
        <p:nvSpPr>
          <p:cNvPr id="2" name="Curved Left Arrow 1"/>
          <p:cNvSpPr/>
          <p:nvPr/>
        </p:nvSpPr>
        <p:spPr>
          <a:xfrm>
            <a:off x="2012505" y="3356016"/>
            <a:ext cx="411090" cy="713154"/>
          </a:xfrm>
          <a:prstGeom prst="curvedLeftArrow">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endParaRPr lang="en-US" sz="1100" b="1"/>
          </a:p>
        </p:txBody>
      </p:sp>
      <p:sp>
        <p:nvSpPr>
          <p:cNvPr id="4" name="Rectangle 3"/>
          <p:cNvSpPr/>
          <p:nvPr/>
        </p:nvSpPr>
        <p:spPr>
          <a:xfrm>
            <a:off x="2127002" y="3504957"/>
            <a:ext cx="935266" cy="369332"/>
          </a:xfrm>
          <a:prstGeom prst="rect">
            <a:avLst/>
          </a:prstGeom>
        </p:spPr>
        <p:txBody>
          <a:bodyPr wrap="none">
            <a:spAutoFit/>
          </a:bodyPr>
          <a:lstStyle/>
          <a:p>
            <a:r>
              <a:rPr lang="en-US" sz="900" b="1" dirty="0" smtClean="0"/>
              <a:t>Scheduled &amp; </a:t>
            </a:r>
          </a:p>
          <a:p>
            <a:r>
              <a:rPr lang="en-US" sz="900" b="1" dirty="0" smtClean="0"/>
              <a:t>near real time</a:t>
            </a:r>
            <a:endParaRPr lang="en-US" sz="900" dirty="0"/>
          </a:p>
        </p:txBody>
      </p:sp>
      <p:grpSp>
        <p:nvGrpSpPr>
          <p:cNvPr id="58" name="Group 57"/>
          <p:cNvGrpSpPr/>
          <p:nvPr/>
        </p:nvGrpSpPr>
        <p:grpSpPr>
          <a:xfrm>
            <a:off x="1201695" y="5218048"/>
            <a:ext cx="462753" cy="334990"/>
            <a:chOff x="1708569" y="5778539"/>
            <a:chExt cx="462753" cy="334990"/>
          </a:xfrm>
        </p:grpSpPr>
        <p:sp>
          <p:nvSpPr>
            <p:cNvPr id="59" name="Rectangle 58"/>
            <p:cNvSpPr/>
            <p:nvPr/>
          </p:nvSpPr>
          <p:spPr>
            <a:xfrm>
              <a:off x="1708569" y="5778540"/>
              <a:ext cx="462753" cy="334989"/>
            </a:xfrm>
            <a:prstGeom prst="rect">
              <a:avLst/>
            </a:prstGeom>
            <a:solidFill>
              <a:schemeClr val="bg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60" name="Rectangle 59"/>
            <p:cNvSpPr/>
            <p:nvPr/>
          </p:nvSpPr>
          <p:spPr>
            <a:xfrm>
              <a:off x="1708569" y="5778539"/>
              <a:ext cx="462753" cy="51537"/>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61" name="Rectangle 60"/>
            <p:cNvSpPr/>
            <p:nvPr/>
          </p:nvSpPr>
          <p:spPr>
            <a:xfrm>
              <a:off x="1912918" y="5860735"/>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62" name="Rectangle 61"/>
            <p:cNvSpPr/>
            <p:nvPr/>
          </p:nvSpPr>
          <p:spPr>
            <a:xfrm>
              <a:off x="1912918" y="5924285"/>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63" name="Straight Connector 62"/>
            <p:cNvCxnSpPr/>
            <p:nvPr/>
          </p:nvCxnSpPr>
          <p:spPr>
            <a:xfrm>
              <a:off x="1740358" y="5876549"/>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sp>
          <p:nvSpPr>
            <p:cNvPr id="64" name="Rectangle 63"/>
            <p:cNvSpPr/>
            <p:nvPr/>
          </p:nvSpPr>
          <p:spPr>
            <a:xfrm>
              <a:off x="1912918" y="5994187"/>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65" name="Rectangle 64"/>
            <p:cNvSpPr/>
            <p:nvPr/>
          </p:nvSpPr>
          <p:spPr>
            <a:xfrm>
              <a:off x="1912918" y="6057738"/>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66" name="Straight Connector 65"/>
            <p:cNvCxnSpPr/>
            <p:nvPr/>
          </p:nvCxnSpPr>
          <p:spPr>
            <a:xfrm>
              <a:off x="1740358" y="5941458"/>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1740358" y="6012698"/>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1740358" y="6077607"/>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grpSp>
      <p:grpSp>
        <p:nvGrpSpPr>
          <p:cNvPr id="43" name="Group 42"/>
          <p:cNvGrpSpPr/>
          <p:nvPr/>
        </p:nvGrpSpPr>
        <p:grpSpPr>
          <a:xfrm>
            <a:off x="973530" y="5361402"/>
            <a:ext cx="462753" cy="334990"/>
            <a:chOff x="1708569" y="5778539"/>
            <a:chExt cx="462753" cy="334990"/>
          </a:xfrm>
        </p:grpSpPr>
        <p:sp>
          <p:nvSpPr>
            <p:cNvPr id="44" name="Rectangle 43"/>
            <p:cNvSpPr/>
            <p:nvPr/>
          </p:nvSpPr>
          <p:spPr>
            <a:xfrm>
              <a:off x="1708569" y="5778540"/>
              <a:ext cx="462753" cy="334989"/>
            </a:xfrm>
            <a:prstGeom prst="rect">
              <a:avLst/>
            </a:prstGeom>
            <a:solidFill>
              <a:schemeClr val="bg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5" name="Rectangle 44"/>
            <p:cNvSpPr/>
            <p:nvPr/>
          </p:nvSpPr>
          <p:spPr>
            <a:xfrm>
              <a:off x="1708569" y="5778539"/>
              <a:ext cx="462753" cy="51537"/>
            </a:xfrm>
            <a:prstGeom prst="rect">
              <a:avLst/>
            </a:prstGeom>
            <a:solidFill>
              <a:schemeClr val="accent3">
                <a:lumMod val="60000"/>
                <a:lumOff val="4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6" name="Rectangle 45"/>
            <p:cNvSpPr/>
            <p:nvPr/>
          </p:nvSpPr>
          <p:spPr>
            <a:xfrm>
              <a:off x="1912918" y="5860735"/>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47" name="Rectangle 46"/>
            <p:cNvSpPr/>
            <p:nvPr/>
          </p:nvSpPr>
          <p:spPr>
            <a:xfrm>
              <a:off x="1912918" y="5924285"/>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48" name="Straight Connector 47"/>
            <p:cNvCxnSpPr/>
            <p:nvPr/>
          </p:nvCxnSpPr>
          <p:spPr>
            <a:xfrm>
              <a:off x="1740358" y="5876549"/>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1912918" y="5994187"/>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50" name="Rectangle 49"/>
            <p:cNvSpPr/>
            <p:nvPr/>
          </p:nvSpPr>
          <p:spPr>
            <a:xfrm>
              <a:off x="1912918" y="6057738"/>
              <a:ext cx="219407" cy="3659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51" name="Straight Connector 50"/>
            <p:cNvCxnSpPr/>
            <p:nvPr/>
          </p:nvCxnSpPr>
          <p:spPr>
            <a:xfrm>
              <a:off x="1740358" y="5941458"/>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740358" y="6012698"/>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740358" y="6077607"/>
              <a:ext cx="159860"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grpSp>
      <p:sp>
        <p:nvSpPr>
          <p:cNvPr id="72" name="Down Arrow 71"/>
          <p:cNvSpPr/>
          <p:nvPr/>
        </p:nvSpPr>
        <p:spPr>
          <a:xfrm>
            <a:off x="1705707"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Down Arrow 72"/>
          <p:cNvSpPr/>
          <p:nvPr/>
        </p:nvSpPr>
        <p:spPr>
          <a:xfrm>
            <a:off x="2653323"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Down Arrow 73"/>
          <p:cNvSpPr/>
          <p:nvPr/>
        </p:nvSpPr>
        <p:spPr>
          <a:xfrm>
            <a:off x="762000"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Rounded Rectangle 74"/>
          <p:cNvSpPr/>
          <p:nvPr/>
        </p:nvSpPr>
        <p:spPr bwMode="auto">
          <a:xfrm>
            <a:off x="565138"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Unstructured</a:t>
            </a:r>
            <a:endParaRPr lang="en-US" sz="1000" kern="0" dirty="0">
              <a:latin typeface="Verdana" pitchFamily="34" charset="0"/>
            </a:endParaRPr>
          </a:p>
        </p:txBody>
      </p:sp>
      <p:sp>
        <p:nvSpPr>
          <p:cNvPr id="76" name="Rounded Rectangle 75"/>
          <p:cNvSpPr/>
          <p:nvPr/>
        </p:nvSpPr>
        <p:spPr bwMode="auto">
          <a:xfrm>
            <a:off x="1518615"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Log files</a:t>
            </a:r>
            <a:endParaRPr lang="en-US" sz="1000" kern="0" dirty="0">
              <a:latin typeface="Verdana" pitchFamily="34" charset="0"/>
            </a:endParaRPr>
          </a:p>
        </p:txBody>
      </p:sp>
      <p:sp>
        <p:nvSpPr>
          <p:cNvPr id="77" name="Can 76"/>
          <p:cNvSpPr/>
          <p:nvPr/>
        </p:nvSpPr>
        <p:spPr>
          <a:xfrm>
            <a:off x="2505590" y="1373221"/>
            <a:ext cx="778087" cy="445937"/>
          </a:xfrm>
          <a:prstGeom prst="can">
            <a:avLst/>
          </a:prstGeom>
          <a:solidFill>
            <a:schemeClr val="bg1">
              <a:lumMod val="25000"/>
              <a:lumOff val="75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latin typeface="+mj-lt"/>
                <a:cs typeface="Century Gothic"/>
              </a:rPr>
              <a:t>DB data</a:t>
            </a:r>
            <a:endParaRPr lang="en-US" sz="1100" dirty="0">
              <a:latin typeface="+mj-lt"/>
              <a:cs typeface="Century Gothic"/>
            </a:endParaRPr>
          </a:p>
        </p:txBody>
      </p:sp>
      <p:sp>
        <p:nvSpPr>
          <p:cNvPr id="78" name="Oval 77"/>
          <p:cNvSpPr/>
          <p:nvPr/>
        </p:nvSpPr>
        <p:spPr bwMode="auto">
          <a:xfrm>
            <a:off x="6565580"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solidFill>
                  <a:schemeClr val="bg1">
                    <a:lumMod val="50000"/>
                    <a:lumOff val="50000"/>
                  </a:schemeClr>
                </a:solidFill>
              </a:rPr>
              <a:t>Refine</a:t>
            </a:r>
          </a:p>
        </p:txBody>
      </p:sp>
      <p:sp>
        <p:nvSpPr>
          <p:cNvPr id="79" name="Oval 78"/>
          <p:cNvSpPr/>
          <p:nvPr/>
        </p:nvSpPr>
        <p:spPr bwMode="auto">
          <a:xfrm>
            <a:off x="7416352"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solidFill>
                  <a:schemeClr val="bg1">
                    <a:lumMod val="50000"/>
                    <a:lumOff val="50000"/>
                  </a:schemeClr>
                </a:solidFill>
              </a:rPr>
              <a:t>Explore</a:t>
            </a:r>
          </a:p>
        </p:txBody>
      </p:sp>
      <p:sp>
        <p:nvSpPr>
          <p:cNvPr id="80" name="Oval 79"/>
          <p:cNvSpPr/>
          <p:nvPr/>
        </p:nvSpPr>
        <p:spPr bwMode="auto">
          <a:xfrm>
            <a:off x="8250940" y="848207"/>
            <a:ext cx="788185" cy="335585"/>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t>Enrich</a:t>
            </a:r>
          </a:p>
        </p:txBody>
      </p:sp>
    </p:spTree>
    <p:extLst>
      <p:ext uri="{BB962C8B-B14F-4D97-AF65-F5344CB8AC3E}">
        <p14:creationId xmlns:p14="http://schemas.microsoft.com/office/powerpoint/2010/main" val="269308090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“Clothing Retailer” Key Benefits</a:t>
            </a:r>
            <a:endParaRPr lang="en-US" dirty="0"/>
          </a:p>
        </p:txBody>
      </p:sp>
      <p:sp>
        <p:nvSpPr>
          <p:cNvPr id="3" name="Text Placeholder 2"/>
          <p:cNvSpPr>
            <a:spLocks noGrp="1"/>
          </p:cNvSpPr>
          <p:nvPr>
            <p:ph type="body" sz="quarter" idx="11"/>
          </p:nvPr>
        </p:nvSpPr>
        <p:spPr/>
        <p:txBody>
          <a:bodyPr/>
          <a:lstStyle/>
          <a:p>
            <a:r>
              <a:rPr lang="en-US" dirty="0" smtClean="0"/>
              <a:t>Capture</a:t>
            </a:r>
          </a:p>
          <a:p>
            <a:pPr lvl="1"/>
            <a:r>
              <a:rPr lang="en-US" dirty="0" smtClean="0"/>
              <a:t>Capture weblogs together with sales order history, customer master</a:t>
            </a:r>
          </a:p>
          <a:p>
            <a:r>
              <a:rPr lang="en-US" dirty="0" smtClean="0"/>
              <a:t>Derive useful information</a:t>
            </a:r>
          </a:p>
          <a:p>
            <a:pPr lvl="1"/>
            <a:r>
              <a:rPr lang="en-US" dirty="0" smtClean="0"/>
              <a:t>Compute relationships between products over time</a:t>
            </a:r>
          </a:p>
          <a:p>
            <a:pPr lvl="2"/>
            <a:r>
              <a:rPr lang="en-US" dirty="0" smtClean="0"/>
              <a:t>“people who buy shirts eventually need pants”</a:t>
            </a:r>
          </a:p>
          <a:p>
            <a:pPr lvl="1"/>
            <a:r>
              <a:rPr lang="en-US" dirty="0" smtClean="0"/>
              <a:t>Score customer web behavior / sentiment</a:t>
            </a:r>
          </a:p>
          <a:p>
            <a:pPr lvl="1"/>
            <a:r>
              <a:rPr lang="en-US" dirty="0" smtClean="0"/>
              <a:t>Connect product recommendations to customer sentiment</a:t>
            </a:r>
          </a:p>
          <a:p>
            <a:r>
              <a:rPr lang="en-US" dirty="0" smtClean="0"/>
              <a:t>Share</a:t>
            </a:r>
          </a:p>
          <a:p>
            <a:pPr lvl="1"/>
            <a:r>
              <a:rPr lang="en-US" dirty="0" smtClean="0"/>
              <a:t>Load customer recommendations into HBase for rapid website service</a:t>
            </a:r>
          </a:p>
        </p:txBody>
      </p:sp>
    </p:spTree>
    <p:extLst>
      <p:ext uri="{BB962C8B-B14F-4D97-AF65-F5344CB8AC3E}">
        <p14:creationId xmlns:p14="http://schemas.microsoft.com/office/powerpoint/2010/main" val="211325200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Up-Down Arrow 117"/>
          <p:cNvSpPr/>
          <p:nvPr/>
        </p:nvSpPr>
        <p:spPr>
          <a:xfrm>
            <a:off x="4994275" y="3199006"/>
            <a:ext cx="170447" cy="325200"/>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67" name="Up-Down Arrow 66"/>
          <p:cNvSpPr/>
          <p:nvPr/>
        </p:nvSpPr>
        <p:spPr>
          <a:xfrm>
            <a:off x="2202226" y="2478381"/>
            <a:ext cx="193691" cy="1052421"/>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68" name="Up-Down Arrow 67"/>
          <p:cNvSpPr/>
          <p:nvPr/>
        </p:nvSpPr>
        <p:spPr>
          <a:xfrm>
            <a:off x="3491415" y="2478381"/>
            <a:ext cx="193691" cy="1052421"/>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69" name="Up-Down Arrow 68"/>
          <p:cNvSpPr/>
          <p:nvPr/>
        </p:nvSpPr>
        <p:spPr>
          <a:xfrm>
            <a:off x="1094592" y="2478381"/>
            <a:ext cx="193691" cy="1052421"/>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2" name="Title 1"/>
          <p:cNvSpPr>
            <a:spLocks noGrp="1"/>
          </p:cNvSpPr>
          <p:nvPr>
            <p:ph type="title"/>
          </p:nvPr>
        </p:nvSpPr>
        <p:spPr>
          <a:xfrm>
            <a:off x="459232" y="0"/>
            <a:ext cx="8229600" cy="1016000"/>
          </a:xfrm>
        </p:spPr>
        <p:txBody>
          <a:bodyPr>
            <a:normAutofit fontScale="90000"/>
          </a:bodyPr>
          <a:lstStyle/>
          <a:p>
            <a:r>
              <a:rPr lang="en-US" dirty="0" smtClean="0"/>
              <a:t>Hadoop in Enterprise Data Architectures</a:t>
            </a:r>
            <a:endParaRPr lang="en-US" dirty="0"/>
          </a:p>
        </p:txBody>
      </p:sp>
      <p:sp>
        <p:nvSpPr>
          <p:cNvPr id="4" name="Slide Number Placeholder 3"/>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13</a:t>
            </a:fld>
            <a:endParaRPr lang="en-US" dirty="0"/>
          </a:p>
        </p:txBody>
      </p:sp>
      <p:sp>
        <p:nvSpPr>
          <p:cNvPr id="5" name="Can 4"/>
          <p:cNvSpPr/>
          <p:nvPr/>
        </p:nvSpPr>
        <p:spPr>
          <a:xfrm>
            <a:off x="3114162" y="2736603"/>
            <a:ext cx="949838" cy="483754"/>
          </a:xfrm>
          <a:prstGeom prst="can">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a:t>EDW</a:t>
            </a:r>
          </a:p>
        </p:txBody>
      </p:sp>
      <p:sp>
        <p:nvSpPr>
          <p:cNvPr id="36" name="Rounded Rectangle 35"/>
          <p:cNvSpPr/>
          <p:nvPr/>
        </p:nvSpPr>
        <p:spPr>
          <a:xfrm>
            <a:off x="741816" y="1224648"/>
            <a:ext cx="3504227" cy="1253733"/>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dirty="0" smtClean="0"/>
              <a:t>Existing Business Infrastructure</a:t>
            </a:r>
            <a:endParaRPr lang="en-US" sz="1400" b="1" dirty="0"/>
          </a:p>
        </p:txBody>
      </p:sp>
      <p:grpSp>
        <p:nvGrpSpPr>
          <p:cNvPr id="37" name="Group 36"/>
          <p:cNvGrpSpPr/>
          <p:nvPr/>
        </p:nvGrpSpPr>
        <p:grpSpPr>
          <a:xfrm>
            <a:off x="3491415" y="1617264"/>
            <a:ext cx="459877" cy="355505"/>
            <a:chOff x="6992573" y="2361520"/>
            <a:chExt cx="590140" cy="485285"/>
          </a:xfrm>
        </p:grpSpPr>
        <p:sp>
          <p:nvSpPr>
            <p:cNvPr id="38" name="Rectangle 37"/>
            <p:cNvSpPr/>
            <p:nvPr/>
          </p:nvSpPr>
          <p:spPr>
            <a:xfrm>
              <a:off x="6992573" y="2361521"/>
              <a:ext cx="590140" cy="48528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39" name="Rectangle 38"/>
            <p:cNvSpPr/>
            <p:nvPr/>
          </p:nvSpPr>
          <p:spPr>
            <a:xfrm>
              <a:off x="6992573" y="2361520"/>
              <a:ext cx="590140" cy="74660"/>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40" name="Picture 3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04386" y="2495150"/>
              <a:ext cx="409140" cy="311078"/>
            </a:xfrm>
            <a:prstGeom prst="rect">
              <a:avLst/>
            </a:prstGeom>
            <a:solidFill>
              <a:srgbClr val="C7C7C7"/>
            </a:solidFill>
            <a:effectLst/>
          </p:spPr>
        </p:pic>
      </p:grpSp>
      <p:grpSp>
        <p:nvGrpSpPr>
          <p:cNvPr id="41" name="Group 40"/>
          <p:cNvGrpSpPr/>
          <p:nvPr/>
        </p:nvGrpSpPr>
        <p:grpSpPr>
          <a:xfrm>
            <a:off x="2651409" y="1635668"/>
            <a:ext cx="462753" cy="334990"/>
            <a:chOff x="6119754" y="2361520"/>
            <a:chExt cx="590140" cy="485285"/>
          </a:xfrm>
        </p:grpSpPr>
        <p:sp>
          <p:nvSpPr>
            <p:cNvPr id="42" name="Rectangle 41"/>
            <p:cNvSpPr/>
            <p:nvPr/>
          </p:nvSpPr>
          <p:spPr>
            <a:xfrm>
              <a:off x="6119754" y="2361521"/>
              <a:ext cx="590140" cy="485284"/>
            </a:xfrm>
            <a:prstGeom prst="rect">
              <a:avLst/>
            </a:prstGeom>
            <a:solidFill>
              <a:schemeClr val="bg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43" name="Rectangle 42"/>
            <p:cNvSpPr/>
            <p:nvPr/>
          </p:nvSpPr>
          <p:spPr>
            <a:xfrm>
              <a:off x="6119754" y="2361520"/>
              <a:ext cx="590140" cy="74660"/>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44" name="Rectangle 43"/>
            <p:cNvSpPr/>
            <p:nvPr/>
          </p:nvSpPr>
          <p:spPr>
            <a:xfrm>
              <a:off x="6364160" y="2480594"/>
              <a:ext cx="279805" cy="5301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cxnSp>
          <p:nvCxnSpPr>
            <p:cNvPr id="45" name="Straight Connector 44"/>
            <p:cNvCxnSpPr>
              <a:endCxn id="44" idx="1"/>
            </p:cNvCxnSpPr>
            <p:nvPr/>
          </p:nvCxnSpPr>
          <p:spPr>
            <a:xfrm>
              <a:off x="6160293" y="2505363"/>
              <a:ext cx="203867" cy="1741"/>
            </a:xfrm>
            <a:prstGeom prst="line">
              <a:avLst/>
            </a:prstGeom>
            <a:solidFill>
              <a:srgbClr val="C7C7C7"/>
            </a:solidFill>
            <a:effectLst/>
          </p:spPr>
          <p:style>
            <a:lnRef idx="2">
              <a:schemeClr val="accent1"/>
            </a:lnRef>
            <a:fillRef idx="0">
              <a:schemeClr val="accent1"/>
            </a:fillRef>
            <a:effectRef idx="1">
              <a:schemeClr val="accent1"/>
            </a:effectRef>
            <a:fontRef idx="minor">
              <a:schemeClr val="tx1"/>
            </a:fontRef>
          </p:style>
        </p:cxnSp>
        <p:sp>
          <p:nvSpPr>
            <p:cNvPr id="46" name="Rectangle 45"/>
            <p:cNvSpPr/>
            <p:nvPr/>
          </p:nvSpPr>
          <p:spPr>
            <a:xfrm>
              <a:off x="6364160" y="2572656"/>
              <a:ext cx="279805" cy="5301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cxnSp>
          <p:nvCxnSpPr>
            <p:cNvPr id="47" name="Straight Connector 46"/>
            <p:cNvCxnSpPr/>
            <p:nvPr/>
          </p:nvCxnSpPr>
          <p:spPr>
            <a:xfrm>
              <a:off x="6160293" y="2588223"/>
              <a:ext cx="203867" cy="1741"/>
            </a:xfrm>
            <a:prstGeom prst="line">
              <a:avLst/>
            </a:prstGeom>
            <a:solidFill>
              <a:srgbClr val="C7C7C7"/>
            </a:solidFill>
            <a:effectLst/>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6364160" y="2673920"/>
              <a:ext cx="279805" cy="5301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cxnSp>
          <p:nvCxnSpPr>
            <p:cNvPr id="49" name="Straight Connector 48"/>
            <p:cNvCxnSpPr>
              <a:endCxn id="48" idx="1"/>
            </p:cNvCxnSpPr>
            <p:nvPr/>
          </p:nvCxnSpPr>
          <p:spPr>
            <a:xfrm>
              <a:off x="6160293" y="2698689"/>
              <a:ext cx="203867" cy="1741"/>
            </a:xfrm>
            <a:prstGeom prst="line">
              <a:avLst/>
            </a:prstGeom>
            <a:solidFill>
              <a:srgbClr val="C7C7C7"/>
            </a:solidFill>
            <a:effectLst/>
          </p:spPr>
          <p:style>
            <a:lnRef idx="2">
              <a:schemeClr val="accent1"/>
            </a:lnRef>
            <a:fillRef idx="0">
              <a:schemeClr val="accent1"/>
            </a:fillRef>
            <a:effectRef idx="1">
              <a:schemeClr val="accent1"/>
            </a:effectRef>
            <a:fontRef idx="minor">
              <a:schemeClr val="tx1"/>
            </a:fontRef>
          </p:style>
        </p:cxnSp>
        <p:sp>
          <p:nvSpPr>
            <p:cNvPr id="50" name="Rectangle 49"/>
            <p:cNvSpPr/>
            <p:nvPr/>
          </p:nvSpPr>
          <p:spPr>
            <a:xfrm>
              <a:off x="6364160" y="2765983"/>
              <a:ext cx="279805" cy="53019"/>
            </a:xfrm>
            <a:prstGeom prst="rect">
              <a:avLst/>
            </a:prstGeom>
            <a:solidFill>
              <a:srgbClr val="C7C7C7"/>
            </a:solidFill>
            <a:ln w="3175"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cxnSp>
          <p:nvCxnSpPr>
            <p:cNvPr id="51" name="Straight Connector 50"/>
            <p:cNvCxnSpPr>
              <a:endCxn id="50" idx="1"/>
            </p:cNvCxnSpPr>
            <p:nvPr/>
          </p:nvCxnSpPr>
          <p:spPr>
            <a:xfrm>
              <a:off x="6160293" y="2790752"/>
              <a:ext cx="203867" cy="1741"/>
            </a:xfrm>
            <a:prstGeom prst="line">
              <a:avLst/>
            </a:prstGeom>
            <a:solidFill>
              <a:srgbClr val="C7C7C7"/>
            </a:solidFill>
            <a:effectLst/>
          </p:spPr>
          <p:style>
            <a:lnRef idx="2">
              <a:schemeClr val="accent1"/>
            </a:lnRef>
            <a:fillRef idx="0">
              <a:schemeClr val="accent1"/>
            </a:fillRef>
            <a:effectRef idx="1">
              <a:schemeClr val="accent1"/>
            </a:effectRef>
            <a:fontRef idx="minor">
              <a:schemeClr val="tx1"/>
            </a:fontRef>
          </p:style>
        </p:cxnSp>
      </p:grpSp>
      <p:sp>
        <p:nvSpPr>
          <p:cNvPr id="52" name="Can 51"/>
          <p:cNvSpPr/>
          <p:nvPr/>
        </p:nvSpPr>
        <p:spPr>
          <a:xfrm>
            <a:off x="1777985" y="1650167"/>
            <a:ext cx="445461" cy="335691"/>
          </a:xfrm>
          <a:prstGeom prst="can">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latin typeface="+mj-lt"/>
              <a:cs typeface="Century Gothic"/>
            </a:endParaRPr>
          </a:p>
        </p:txBody>
      </p:sp>
      <p:sp>
        <p:nvSpPr>
          <p:cNvPr id="53" name="Rectangle 52"/>
          <p:cNvSpPr/>
          <p:nvPr/>
        </p:nvSpPr>
        <p:spPr>
          <a:xfrm>
            <a:off x="1675065" y="2042617"/>
            <a:ext cx="659155" cy="338554"/>
          </a:xfrm>
          <a:prstGeom prst="rect">
            <a:avLst/>
          </a:prstGeom>
        </p:spPr>
        <p:txBody>
          <a:bodyPr wrap="none">
            <a:spAutoFit/>
          </a:bodyPr>
          <a:lstStyle/>
          <a:p>
            <a:pPr algn="ctr"/>
            <a:r>
              <a:rPr lang="en-US" sz="800" dirty="0" smtClean="0">
                <a:cs typeface="Century Gothic"/>
              </a:rPr>
              <a:t>ODS &amp;</a:t>
            </a:r>
            <a:br>
              <a:rPr lang="en-US" sz="800" dirty="0" smtClean="0">
                <a:cs typeface="Century Gothic"/>
              </a:rPr>
            </a:br>
            <a:r>
              <a:rPr lang="en-US" sz="800" dirty="0" smtClean="0">
                <a:cs typeface="Century Gothic"/>
              </a:rPr>
              <a:t>Datamarts</a:t>
            </a:r>
            <a:endParaRPr lang="en-US" sz="800" dirty="0"/>
          </a:p>
        </p:txBody>
      </p:sp>
      <p:sp>
        <p:nvSpPr>
          <p:cNvPr id="54" name="Rectangle 53"/>
          <p:cNvSpPr/>
          <p:nvPr/>
        </p:nvSpPr>
        <p:spPr>
          <a:xfrm>
            <a:off x="2473903" y="2042617"/>
            <a:ext cx="838691" cy="338554"/>
          </a:xfrm>
          <a:prstGeom prst="rect">
            <a:avLst/>
          </a:prstGeom>
        </p:spPr>
        <p:txBody>
          <a:bodyPr wrap="none">
            <a:spAutoFit/>
          </a:bodyPr>
          <a:lstStyle/>
          <a:p>
            <a:pPr algn="ctr"/>
            <a:r>
              <a:rPr lang="en-US" sz="800" dirty="0" smtClean="0">
                <a:cs typeface="Century Gothic"/>
              </a:rPr>
              <a:t>Applications &amp;</a:t>
            </a:r>
          </a:p>
          <a:p>
            <a:pPr algn="ctr"/>
            <a:r>
              <a:rPr lang="en-US" sz="800" dirty="0" smtClean="0">
                <a:cs typeface="Century Gothic"/>
              </a:rPr>
              <a:t>Spreadsheets</a:t>
            </a:r>
            <a:endParaRPr lang="en-US" sz="800" dirty="0"/>
          </a:p>
        </p:txBody>
      </p:sp>
      <p:sp>
        <p:nvSpPr>
          <p:cNvPr id="55" name="Rectangle 54"/>
          <p:cNvSpPr/>
          <p:nvPr/>
        </p:nvSpPr>
        <p:spPr>
          <a:xfrm>
            <a:off x="3301399" y="2042617"/>
            <a:ext cx="864339" cy="338554"/>
          </a:xfrm>
          <a:prstGeom prst="rect">
            <a:avLst/>
          </a:prstGeom>
        </p:spPr>
        <p:txBody>
          <a:bodyPr wrap="none">
            <a:spAutoFit/>
          </a:bodyPr>
          <a:lstStyle/>
          <a:p>
            <a:pPr algn="ctr"/>
            <a:r>
              <a:rPr lang="en-US" sz="800" dirty="0">
                <a:cs typeface="Century Gothic"/>
              </a:rPr>
              <a:t>Visualization &amp;</a:t>
            </a:r>
            <a:br>
              <a:rPr lang="en-US" sz="800" dirty="0">
                <a:cs typeface="Century Gothic"/>
              </a:rPr>
            </a:br>
            <a:r>
              <a:rPr lang="en-US" sz="800" dirty="0">
                <a:cs typeface="Century Gothic"/>
              </a:rPr>
              <a:t> Intelligence</a:t>
            </a:r>
            <a:endParaRPr lang="en-US" sz="800" dirty="0"/>
          </a:p>
        </p:txBody>
      </p:sp>
      <p:grpSp>
        <p:nvGrpSpPr>
          <p:cNvPr id="62" name="Group 61"/>
          <p:cNvGrpSpPr/>
          <p:nvPr/>
        </p:nvGrpSpPr>
        <p:grpSpPr>
          <a:xfrm>
            <a:off x="983741" y="1635668"/>
            <a:ext cx="459877" cy="355505"/>
            <a:chOff x="5411076" y="1843814"/>
            <a:chExt cx="459877" cy="355505"/>
          </a:xfrm>
        </p:grpSpPr>
        <p:sp>
          <p:nvSpPr>
            <p:cNvPr id="59" name="Rectangle 58"/>
            <p:cNvSpPr/>
            <p:nvPr/>
          </p:nvSpPr>
          <p:spPr>
            <a:xfrm>
              <a:off x="5411076" y="1843815"/>
              <a:ext cx="459877" cy="35550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60" name="Rectangle 59"/>
            <p:cNvSpPr/>
            <p:nvPr/>
          </p:nvSpPr>
          <p:spPr>
            <a:xfrm>
              <a:off x="5411076" y="1843814"/>
              <a:ext cx="459877" cy="54694"/>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grpSp>
      <p:sp>
        <p:nvSpPr>
          <p:cNvPr id="63" name="Rectangle 62"/>
          <p:cNvSpPr/>
          <p:nvPr/>
        </p:nvSpPr>
        <p:spPr>
          <a:xfrm>
            <a:off x="741816" y="3524206"/>
            <a:ext cx="6329344" cy="127374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dirty="0"/>
          </a:p>
        </p:txBody>
      </p:sp>
      <p:sp>
        <p:nvSpPr>
          <p:cNvPr id="65" name="Plaque 64"/>
          <p:cNvSpPr/>
          <p:nvPr/>
        </p:nvSpPr>
        <p:spPr>
          <a:xfrm>
            <a:off x="1817231" y="2766607"/>
            <a:ext cx="966707" cy="432398"/>
          </a:xfrm>
          <a:prstGeom prst="plaque">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Discovery Tools</a:t>
            </a:r>
            <a:endParaRPr lang="en-US" sz="1000" dirty="0"/>
          </a:p>
        </p:txBody>
      </p:sp>
      <p:sp>
        <p:nvSpPr>
          <p:cNvPr id="66" name="Rectangle 65"/>
          <p:cNvSpPr/>
          <p:nvPr/>
        </p:nvSpPr>
        <p:spPr>
          <a:xfrm>
            <a:off x="899143" y="2040401"/>
            <a:ext cx="633507" cy="338554"/>
          </a:xfrm>
          <a:prstGeom prst="rect">
            <a:avLst/>
          </a:prstGeom>
        </p:spPr>
        <p:txBody>
          <a:bodyPr wrap="none">
            <a:spAutoFit/>
          </a:bodyPr>
          <a:lstStyle/>
          <a:p>
            <a:pPr algn="ctr"/>
            <a:r>
              <a:rPr lang="en-US" sz="800" dirty="0" smtClean="0">
                <a:cs typeface="Century Gothic"/>
              </a:rPr>
              <a:t>IDE &amp; </a:t>
            </a:r>
            <a:r>
              <a:rPr lang="en-US" sz="800" dirty="0">
                <a:cs typeface="Century Gothic"/>
              </a:rPr>
              <a:t/>
            </a:r>
            <a:br>
              <a:rPr lang="en-US" sz="800" dirty="0">
                <a:cs typeface="Century Gothic"/>
              </a:rPr>
            </a:br>
            <a:r>
              <a:rPr lang="en-US" sz="800" dirty="0" smtClean="0">
                <a:cs typeface="Century Gothic"/>
              </a:rPr>
              <a:t>Dev Tools</a:t>
            </a:r>
            <a:endParaRPr lang="en-US" sz="800" dirty="0"/>
          </a:p>
        </p:txBody>
      </p:sp>
      <p:sp>
        <p:nvSpPr>
          <p:cNvPr id="70" name="Can 69"/>
          <p:cNvSpPr/>
          <p:nvPr/>
        </p:nvSpPr>
        <p:spPr>
          <a:xfrm>
            <a:off x="4546819" y="2736603"/>
            <a:ext cx="1051576" cy="483754"/>
          </a:xfrm>
          <a:prstGeom prst="can">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Low Latency/NoSQL</a:t>
            </a:r>
            <a:endParaRPr lang="en-US" sz="1000" dirty="0"/>
          </a:p>
        </p:txBody>
      </p:sp>
      <p:sp>
        <p:nvSpPr>
          <p:cNvPr id="71" name="Rounded Rectangle 70"/>
          <p:cNvSpPr/>
          <p:nvPr/>
        </p:nvSpPr>
        <p:spPr>
          <a:xfrm>
            <a:off x="4509849" y="1224648"/>
            <a:ext cx="1126946" cy="1253733"/>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dirty="0" smtClean="0"/>
              <a:t>Web</a:t>
            </a:r>
            <a:endParaRPr lang="en-US" sz="1400" b="1" dirty="0"/>
          </a:p>
        </p:txBody>
      </p:sp>
      <p:grpSp>
        <p:nvGrpSpPr>
          <p:cNvPr id="72" name="Group 71"/>
          <p:cNvGrpSpPr/>
          <p:nvPr/>
        </p:nvGrpSpPr>
        <p:grpSpPr>
          <a:xfrm>
            <a:off x="4835535" y="1617754"/>
            <a:ext cx="459877" cy="355505"/>
            <a:chOff x="5411076" y="1843814"/>
            <a:chExt cx="459877" cy="355505"/>
          </a:xfrm>
        </p:grpSpPr>
        <p:sp>
          <p:nvSpPr>
            <p:cNvPr id="73" name="Rectangle 72"/>
            <p:cNvSpPr/>
            <p:nvPr/>
          </p:nvSpPr>
          <p:spPr>
            <a:xfrm>
              <a:off x="5411076" y="1843815"/>
              <a:ext cx="459877" cy="35550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74" name="Rectangle 73"/>
            <p:cNvSpPr/>
            <p:nvPr/>
          </p:nvSpPr>
          <p:spPr>
            <a:xfrm>
              <a:off x="5411076" y="1843814"/>
              <a:ext cx="459877" cy="54694"/>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grpSp>
      <p:sp>
        <p:nvSpPr>
          <p:cNvPr id="75" name="Rectangle 74"/>
          <p:cNvSpPr/>
          <p:nvPr/>
        </p:nvSpPr>
        <p:spPr>
          <a:xfrm>
            <a:off x="4698766" y="2022487"/>
            <a:ext cx="737852" cy="338554"/>
          </a:xfrm>
          <a:prstGeom prst="rect">
            <a:avLst/>
          </a:prstGeom>
        </p:spPr>
        <p:txBody>
          <a:bodyPr wrap="none">
            <a:spAutoFit/>
          </a:bodyPr>
          <a:lstStyle/>
          <a:p>
            <a:pPr algn="ctr"/>
            <a:r>
              <a:rPr lang="en-US" sz="800" dirty="0" smtClean="0">
                <a:cs typeface="Century Gothic"/>
              </a:rPr>
              <a:t>Web</a:t>
            </a:r>
          </a:p>
          <a:p>
            <a:pPr algn="ctr"/>
            <a:r>
              <a:rPr lang="en-US" sz="800" dirty="0" smtClean="0">
                <a:cs typeface="Century Gothic"/>
              </a:rPr>
              <a:t>Applications</a:t>
            </a:r>
            <a:endParaRPr lang="en-US" sz="800" dirty="0"/>
          </a:p>
        </p:txBody>
      </p:sp>
      <p:sp>
        <p:nvSpPr>
          <p:cNvPr id="76" name="Up-Down Arrow 75"/>
          <p:cNvSpPr/>
          <p:nvPr/>
        </p:nvSpPr>
        <p:spPr>
          <a:xfrm>
            <a:off x="4994275" y="2478380"/>
            <a:ext cx="170447" cy="318795"/>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78" name="Rounded Rectangle 77"/>
          <p:cNvSpPr/>
          <p:nvPr/>
        </p:nvSpPr>
        <p:spPr>
          <a:xfrm>
            <a:off x="7378615" y="2361041"/>
            <a:ext cx="1490384" cy="1086952"/>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dirty="0" smtClean="0"/>
              <a:t>Operations</a:t>
            </a:r>
            <a:endParaRPr lang="en-US" sz="1400" b="1" dirty="0"/>
          </a:p>
        </p:txBody>
      </p:sp>
      <p:grpSp>
        <p:nvGrpSpPr>
          <p:cNvPr id="79" name="Group 78"/>
          <p:cNvGrpSpPr/>
          <p:nvPr/>
        </p:nvGrpSpPr>
        <p:grpSpPr>
          <a:xfrm>
            <a:off x="7587468" y="2726990"/>
            <a:ext cx="459877" cy="355505"/>
            <a:chOff x="5411076" y="1843814"/>
            <a:chExt cx="459877" cy="355505"/>
          </a:xfrm>
        </p:grpSpPr>
        <p:sp>
          <p:nvSpPr>
            <p:cNvPr id="80" name="Rectangle 79"/>
            <p:cNvSpPr/>
            <p:nvPr/>
          </p:nvSpPr>
          <p:spPr>
            <a:xfrm>
              <a:off x="5411076" y="1843815"/>
              <a:ext cx="459877" cy="35550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81" name="Rectangle 80"/>
            <p:cNvSpPr/>
            <p:nvPr/>
          </p:nvSpPr>
          <p:spPr>
            <a:xfrm>
              <a:off x="5411076" y="1843814"/>
              <a:ext cx="459877" cy="54694"/>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grpSp>
      <p:sp>
        <p:nvSpPr>
          <p:cNvPr id="82" name="Rectangle 81"/>
          <p:cNvSpPr/>
          <p:nvPr/>
        </p:nvSpPr>
        <p:spPr>
          <a:xfrm>
            <a:off x="7547756" y="3131723"/>
            <a:ext cx="543739" cy="215444"/>
          </a:xfrm>
          <a:prstGeom prst="rect">
            <a:avLst/>
          </a:prstGeom>
        </p:spPr>
        <p:txBody>
          <a:bodyPr wrap="none">
            <a:spAutoFit/>
          </a:bodyPr>
          <a:lstStyle/>
          <a:p>
            <a:pPr algn="ctr"/>
            <a:r>
              <a:rPr lang="en-US" sz="800" dirty="0" smtClean="0">
                <a:cs typeface="Century Gothic"/>
              </a:rPr>
              <a:t>Custom</a:t>
            </a:r>
            <a:endParaRPr lang="en-US" sz="800" dirty="0"/>
          </a:p>
        </p:txBody>
      </p:sp>
      <p:grpSp>
        <p:nvGrpSpPr>
          <p:cNvPr id="83" name="Group 82"/>
          <p:cNvGrpSpPr/>
          <p:nvPr/>
        </p:nvGrpSpPr>
        <p:grpSpPr>
          <a:xfrm>
            <a:off x="8213490" y="2726539"/>
            <a:ext cx="459877" cy="355505"/>
            <a:chOff x="5411076" y="1843814"/>
            <a:chExt cx="459877" cy="355505"/>
          </a:xfrm>
        </p:grpSpPr>
        <p:sp>
          <p:nvSpPr>
            <p:cNvPr id="84" name="Rectangle 83"/>
            <p:cNvSpPr/>
            <p:nvPr/>
          </p:nvSpPr>
          <p:spPr>
            <a:xfrm>
              <a:off x="5411076" y="1843815"/>
              <a:ext cx="459877" cy="35550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sp>
          <p:nvSpPr>
            <p:cNvPr id="85" name="Rectangle 84"/>
            <p:cNvSpPr/>
            <p:nvPr/>
          </p:nvSpPr>
          <p:spPr>
            <a:xfrm>
              <a:off x="5411076" y="1843814"/>
              <a:ext cx="459877" cy="54694"/>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grpSp>
      <p:sp>
        <p:nvSpPr>
          <p:cNvPr id="86" name="Rectangle 85"/>
          <p:cNvSpPr/>
          <p:nvPr/>
        </p:nvSpPr>
        <p:spPr>
          <a:xfrm>
            <a:off x="8173705" y="3131272"/>
            <a:ext cx="543889" cy="215444"/>
          </a:xfrm>
          <a:prstGeom prst="rect">
            <a:avLst/>
          </a:prstGeom>
        </p:spPr>
        <p:txBody>
          <a:bodyPr wrap="none">
            <a:spAutoFit/>
          </a:bodyPr>
          <a:lstStyle/>
          <a:p>
            <a:pPr algn="ctr"/>
            <a:r>
              <a:rPr lang="en-US" sz="800" dirty="0" smtClean="0">
                <a:cs typeface="Century Gothic"/>
              </a:rPr>
              <a:t>Existing</a:t>
            </a:r>
            <a:endParaRPr lang="en-US" sz="800" dirty="0"/>
          </a:p>
        </p:txBody>
      </p:sp>
      <p:sp>
        <p:nvSpPr>
          <p:cNvPr id="101" name="Rectangle 100"/>
          <p:cNvSpPr/>
          <p:nvPr/>
        </p:nvSpPr>
        <p:spPr>
          <a:xfrm>
            <a:off x="3680841" y="3608835"/>
            <a:ext cx="79744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Templeton</a:t>
            </a:r>
            <a:endParaRPr lang="en-US" sz="900" dirty="0"/>
          </a:p>
        </p:txBody>
      </p:sp>
      <p:sp>
        <p:nvSpPr>
          <p:cNvPr id="102" name="Rectangle 101"/>
          <p:cNvSpPr/>
          <p:nvPr/>
        </p:nvSpPr>
        <p:spPr>
          <a:xfrm>
            <a:off x="5275725" y="3610745"/>
            <a:ext cx="79744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Sqoop</a:t>
            </a:r>
            <a:endParaRPr lang="en-US" sz="900" dirty="0"/>
          </a:p>
        </p:txBody>
      </p:sp>
      <p:sp>
        <p:nvSpPr>
          <p:cNvPr id="103" name="Rectangle 102"/>
          <p:cNvSpPr/>
          <p:nvPr/>
        </p:nvSpPr>
        <p:spPr>
          <a:xfrm>
            <a:off x="4478283" y="3608835"/>
            <a:ext cx="79744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WebHDFS</a:t>
            </a:r>
            <a:endParaRPr lang="en-US" sz="900" dirty="0"/>
          </a:p>
        </p:txBody>
      </p:sp>
      <p:sp>
        <p:nvSpPr>
          <p:cNvPr id="104" name="Rectangle 103"/>
          <p:cNvSpPr/>
          <p:nvPr/>
        </p:nvSpPr>
        <p:spPr>
          <a:xfrm>
            <a:off x="6073167" y="3610745"/>
            <a:ext cx="780288"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Flume</a:t>
            </a:r>
            <a:endParaRPr lang="en-US" sz="900" dirty="0"/>
          </a:p>
        </p:txBody>
      </p:sp>
      <p:sp>
        <p:nvSpPr>
          <p:cNvPr id="105" name="Rectangle 104"/>
          <p:cNvSpPr/>
          <p:nvPr/>
        </p:nvSpPr>
        <p:spPr>
          <a:xfrm>
            <a:off x="3680841" y="3791852"/>
            <a:ext cx="217091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HCatalog</a:t>
            </a:r>
            <a:endParaRPr lang="en-US" sz="900" dirty="0"/>
          </a:p>
        </p:txBody>
      </p:sp>
      <p:sp>
        <p:nvSpPr>
          <p:cNvPr id="106" name="Rectangle 105"/>
          <p:cNvSpPr/>
          <p:nvPr/>
        </p:nvSpPr>
        <p:spPr>
          <a:xfrm>
            <a:off x="3680841" y="3974869"/>
            <a:ext cx="108506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Pig</a:t>
            </a:r>
            <a:endParaRPr lang="en-US" sz="900" dirty="0"/>
          </a:p>
        </p:txBody>
      </p:sp>
      <p:sp>
        <p:nvSpPr>
          <p:cNvPr id="107" name="Rectangle 106"/>
          <p:cNvSpPr/>
          <p:nvPr/>
        </p:nvSpPr>
        <p:spPr>
          <a:xfrm>
            <a:off x="5851754" y="3791852"/>
            <a:ext cx="1001701" cy="370129"/>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HBase</a:t>
            </a:r>
            <a:endParaRPr lang="en-US" sz="900" dirty="0"/>
          </a:p>
        </p:txBody>
      </p:sp>
      <p:sp>
        <p:nvSpPr>
          <p:cNvPr id="108" name="Rectangle 107"/>
          <p:cNvSpPr/>
          <p:nvPr/>
        </p:nvSpPr>
        <p:spPr>
          <a:xfrm>
            <a:off x="4765903" y="3974869"/>
            <a:ext cx="1085851"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Hive</a:t>
            </a:r>
            <a:endParaRPr lang="en-US" sz="900" dirty="0"/>
          </a:p>
        </p:txBody>
      </p:sp>
      <p:sp>
        <p:nvSpPr>
          <p:cNvPr id="109" name="Rectangle 108"/>
          <p:cNvSpPr/>
          <p:nvPr/>
        </p:nvSpPr>
        <p:spPr>
          <a:xfrm>
            <a:off x="3680842" y="4340903"/>
            <a:ext cx="1085062"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Ambari</a:t>
            </a:r>
            <a:endParaRPr lang="en-US" sz="900" dirty="0"/>
          </a:p>
        </p:txBody>
      </p:sp>
      <p:sp>
        <p:nvSpPr>
          <p:cNvPr id="110" name="Rectangle 109"/>
          <p:cNvSpPr/>
          <p:nvPr/>
        </p:nvSpPr>
        <p:spPr>
          <a:xfrm>
            <a:off x="5851754" y="4340903"/>
            <a:ext cx="1001701"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HA</a:t>
            </a:r>
            <a:endParaRPr lang="en-US" sz="900" dirty="0"/>
          </a:p>
        </p:txBody>
      </p:sp>
      <p:sp>
        <p:nvSpPr>
          <p:cNvPr id="111" name="Rectangle 110"/>
          <p:cNvSpPr/>
          <p:nvPr/>
        </p:nvSpPr>
        <p:spPr>
          <a:xfrm>
            <a:off x="4768525" y="4340903"/>
            <a:ext cx="1080053"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Oozie</a:t>
            </a:r>
            <a:endParaRPr lang="en-US" sz="900" dirty="0"/>
          </a:p>
        </p:txBody>
      </p:sp>
      <p:sp>
        <p:nvSpPr>
          <p:cNvPr id="112" name="Rectangle 111"/>
          <p:cNvSpPr/>
          <p:nvPr/>
        </p:nvSpPr>
        <p:spPr>
          <a:xfrm>
            <a:off x="3680841" y="4523920"/>
            <a:ext cx="3172614" cy="183017"/>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smtClean="0"/>
              <a:t>ZooKeeper</a:t>
            </a:r>
            <a:endParaRPr lang="en-US" sz="900" dirty="0"/>
          </a:p>
        </p:txBody>
      </p:sp>
      <p:sp>
        <p:nvSpPr>
          <p:cNvPr id="113" name="Rectangle 112"/>
          <p:cNvSpPr/>
          <p:nvPr/>
        </p:nvSpPr>
        <p:spPr>
          <a:xfrm>
            <a:off x="3680841" y="4157886"/>
            <a:ext cx="1594884" cy="183017"/>
          </a:xfrm>
          <a:prstGeom prst="rect">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900" dirty="0"/>
              <a:t>MapReduce</a:t>
            </a:r>
          </a:p>
        </p:txBody>
      </p:sp>
      <p:sp>
        <p:nvSpPr>
          <p:cNvPr id="114" name="Rectangle 113"/>
          <p:cNvSpPr/>
          <p:nvPr/>
        </p:nvSpPr>
        <p:spPr>
          <a:xfrm>
            <a:off x="5275725" y="4157886"/>
            <a:ext cx="1577730" cy="183017"/>
          </a:xfrm>
          <a:prstGeom prst="rect">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dirty="0"/>
              <a:t>HDFS</a:t>
            </a:r>
          </a:p>
        </p:txBody>
      </p:sp>
      <p:pic>
        <p:nvPicPr>
          <p:cNvPr id="115" name="Picture 114"/>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990723" y="3870487"/>
            <a:ext cx="2394439" cy="566284"/>
          </a:xfrm>
          <a:prstGeom prst="rect">
            <a:avLst/>
          </a:prstGeom>
        </p:spPr>
      </p:pic>
      <p:sp>
        <p:nvSpPr>
          <p:cNvPr id="117" name="Rounded Rectangle 116"/>
          <p:cNvSpPr/>
          <p:nvPr/>
        </p:nvSpPr>
        <p:spPr>
          <a:xfrm>
            <a:off x="769029" y="5188857"/>
            <a:ext cx="6302132" cy="1079500"/>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b="1" dirty="0" smtClean="0"/>
              <a:t>Big Data Sources </a:t>
            </a:r>
            <a:br>
              <a:rPr lang="en-US" sz="1400" b="1" dirty="0" smtClean="0"/>
            </a:br>
            <a:r>
              <a:rPr lang="en-US" sz="1000" b="1" dirty="0" smtClean="0"/>
              <a:t>(transactions, observations, interactions)</a:t>
            </a:r>
            <a:endParaRPr lang="en-US" sz="1000" b="1" dirty="0"/>
          </a:p>
        </p:txBody>
      </p:sp>
      <p:sp>
        <p:nvSpPr>
          <p:cNvPr id="121" name="Can 120"/>
          <p:cNvSpPr/>
          <p:nvPr/>
        </p:nvSpPr>
        <p:spPr>
          <a:xfrm>
            <a:off x="1087044" y="5334000"/>
            <a:ext cx="549656" cy="438355"/>
          </a:xfrm>
          <a:prstGeom prst="can">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t>CRM</a:t>
            </a:r>
          </a:p>
        </p:txBody>
      </p:sp>
      <p:sp>
        <p:nvSpPr>
          <p:cNvPr id="122" name="Can 121"/>
          <p:cNvSpPr/>
          <p:nvPr/>
        </p:nvSpPr>
        <p:spPr>
          <a:xfrm>
            <a:off x="1767401" y="5334000"/>
            <a:ext cx="549656" cy="438355"/>
          </a:xfrm>
          <a:prstGeom prst="can">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t>ERP</a:t>
            </a:r>
          </a:p>
        </p:txBody>
      </p:sp>
      <p:sp>
        <p:nvSpPr>
          <p:cNvPr id="127" name="Round Same Side Corner Rectangle 126"/>
          <p:cNvSpPr/>
          <p:nvPr/>
        </p:nvSpPr>
        <p:spPr>
          <a:xfrm>
            <a:off x="4613040" y="5334000"/>
            <a:ext cx="598714" cy="438355"/>
          </a:xfrm>
          <a:prstGeom prst="round2SameRect">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t>Exhaust</a:t>
            </a:r>
          </a:p>
          <a:p>
            <a:pPr algn="ctr"/>
            <a:r>
              <a:rPr lang="en-US" sz="800" dirty="0" smtClean="0"/>
              <a:t>Data</a:t>
            </a:r>
            <a:endParaRPr lang="en-US" sz="800" dirty="0"/>
          </a:p>
        </p:txBody>
      </p:sp>
      <p:sp>
        <p:nvSpPr>
          <p:cNvPr id="128" name="Folded Corner 127"/>
          <p:cNvSpPr/>
          <p:nvPr/>
        </p:nvSpPr>
        <p:spPr>
          <a:xfrm>
            <a:off x="5780752" y="5334000"/>
            <a:ext cx="425920" cy="438355"/>
          </a:xfrm>
          <a:prstGeom prst="foldedCorner">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t>logs</a:t>
            </a:r>
            <a:endParaRPr lang="en-US" sz="800" dirty="0"/>
          </a:p>
        </p:txBody>
      </p:sp>
      <p:sp>
        <p:nvSpPr>
          <p:cNvPr id="129" name="Folded Corner 128"/>
          <p:cNvSpPr/>
          <p:nvPr/>
        </p:nvSpPr>
        <p:spPr>
          <a:xfrm>
            <a:off x="6359509" y="5334000"/>
            <a:ext cx="425920" cy="438355"/>
          </a:xfrm>
          <a:prstGeom prst="foldedCorner">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t>files</a:t>
            </a:r>
            <a:endParaRPr lang="en-US" sz="800" dirty="0"/>
          </a:p>
        </p:txBody>
      </p:sp>
      <p:sp>
        <p:nvSpPr>
          <p:cNvPr id="135" name="Left-Up Arrow 134"/>
          <p:cNvSpPr/>
          <p:nvPr/>
        </p:nvSpPr>
        <p:spPr>
          <a:xfrm>
            <a:off x="7071161" y="3447992"/>
            <a:ext cx="1020334" cy="836677"/>
          </a:xfrm>
          <a:prstGeom prst="leftUpArrow">
            <a:avLst>
              <a:gd name="adj1" fmla="val 12572"/>
              <a:gd name="adj2" fmla="val 11636"/>
              <a:gd name="adj3" fmla="val 15198"/>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137" name="Up-Down Arrow 136"/>
          <p:cNvSpPr/>
          <p:nvPr/>
        </p:nvSpPr>
        <p:spPr>
          <a:xfrm>
            <a:off x="1542797" y="4788881"/>
            <a:ext cx="187806" cy="390904"/>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138" name="Up-Down Arrow 137"/>
          <p:cNvSpPr/>
          <p:nvPr/>
        </p:nvSpPr>
        <p:spPr>
          <a:xfrm>
            <a:off x="3780831" y="4788881"/>
            <a:ext cx="187806" cy="390904"/>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139" name="Up-Down Arrow 138"/>
          <p:cNvSpPr/>
          <p:nvPr/>
        </p:nvSpPr>
        <p:spPr>
          <a:xfrm>
            <a:off x="4899848" y="4788881"/>
            <a:ext cx="187806" cy="390904"/>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140" name="Up-Down Arrow 139"/>
          <p:cNvSpPr/>
          <p:nvPr/>
        </p:nvSpPr>
        <p:spPr>
          <a:xfrm>
            <a:off x="2661814" y="4788881"/>
            <a:ext cx="187806" cy="390904"/>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142" name="Can 141"/>
          <p:cNvSpPr/>
          <p:nvPr/>
        </p:nvSpPr>
        <p:spPr>
          <a:xfrm>
            <a:off x="2467423" y="5334000"/>
            <a:ext cx="751268" cy="438355"/>
          </a:xfrm>
          <a:prstGeom prst="can">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a:t>f</a:t>
            </a:r>
            <a:r>
              <a:rPr lang="en-US" sz="800" dirty="0" smtClean="0"/>
              <a:t>inancials</a:t>
            </a:r>
            <a:endParaRPr lang="en-US" sz="800" dirty="0"/>
          </a:p>
        </p:txBody>
      </p:sp>
      <p:sp>
        <p:nvSpPr>
          <p:cNvPr id="143" name="Round Same Side Corner Rectangle 142"/>
          <p:cNvSpPr/>
          <p:nvPr/>
        </p:nvSpPr>
        <p:spPr>
          <a:xfrm>
            <a:off x="3560785" y="5334000"/>
            <a:ext cx="598714" cy="438355"/>
          </a:xfrm>
          <a:prstGeom prst="round2SameRect">
            <a:avLst/>
          </a:prstGeom>
          <a:gradFill flip="none" rotWithShape="1">
            <a:gsLst>
              <a:gs pos="0">
                <a:schemeClr val="accent3">
                  <a:lumMod val="60000"/>
                  <a:lumOff val="40000"/>
                </a:schemeClr>
              </a:gs>
              <a:gs pos="100000">
                <a:schemeClr val="accent3">
                  <a:lumMod val="20000"/>
                  <a:lumOff val="80000"/>
                </a:schemeClr>
              </a:gs>
            </a:gsLst>
            <a:lin ang="16200000" scaled="0"/>
            <a:tileRec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00" dirty="0" smtClean="0"/>
              <a:t>Social Media</a:t>
            </a:r>
            <a:endParaRPr lang="en-US" sz="800" dirty="0"/>
          </a:p>
        </p:txBody>
      </p:sp>
      <p:sp>
        <p:nvSpPr>
          <p:cNvPr id="87" name="Rounded Rectangle 86"/>
          <p:cNvSpPr/>
          <p:nvPr/>
        </p:nvSpPr>
        <p:spPr>
          <a:xfrm>
            <a:off x="5848578" y="1224648"/>
            <a:ext cx="1222582" cy="1253733"/>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en-US" sz="1400" b="1" dirty="0" smtClean="0"/>
              <a:t>New Tech</a:t>
            </a:r>
          </a:p>
          <a:p>
            <a:pPr algn="ctr"/>
            <a:endParaRPr lang="en-US" sz="800" dirty="0" smtClean="0"/>
          </a:p>
          <a:p>
            <a:pPr algn="ctr"/>
            <a:endParaRPr lang="en-US" sz="800" dirty="0"/>
          </a:p>
          <a:p>
            <a:pPr algn="ctr"/>
            <a:r>
              <a:rPr lang="en-US" sz="800" dirty="0" smtClean="0"/>
              <a:t>Datameer</a:t>
            </a:r>
          </a:p>
          <a:p>
            <a:pPr algn="ctr"/>
            <a:r>
              <a:rPr lang="en-US" sz="800" dirty="0" smtClean="0"/>
              <a:t>Tableau</a:t>
            </a:r>
          </a:p>
          <a:p>
            <a:pPr algn="ctr"/>
            <a:r>
              <a:rPr lang="en-US" sz="800" dirty="0" smtClean="0"/>
              <a:t>Karmasphere</a:t>
            </a:r>
          </a:p>
          <a:p>
            <a:pPr algn="ctr"/>
            <a:r>
              <a:rPr lang="en-US" sz="800" dirty="0" smtClean="0"/>
              <a:t>Splunk</a:t>
            </a:r>
            <a:endParaRPr lang="en-US" sz="1400" b="1" dirty="0"/>
          </a:p>
          <a:p>
            <a:pPr algn="ctr"/>
            <a:endParaRPr lang="en-US" sz="800" dirty="0" smtClean="0"/>
          </a:p>
        </p:txBody>
      </p:sp>
      <p:sp>
        <p:nvSpPr>
          <p:cNvPr id="88" name="Up-Down Arrow 87"/>
          <p:cNvSpPr/>
          <p:nvPr/>
        </p:nvSpPr>
        <p:spPr>
          <a:xfrm>
            <a:off x="6359508" y="2471785"/>
            <a:ext cx="193691" cy="1052421"/>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
        <p:nvSpPr>
          <p:cNvPr id="89" name="Up-Down Arrow 88"/>
          <p:cNvSpPr/>
          <p:nvPr/>
        </p:nvSpPr>
        <p:spPr>
          <a:xfrm>
            <a:off x="6018866" y="4797953"/>
            <a:ext cx="187806" cy="390904"/>
          </a:xfrm>
          <a:prstGeom prst="upDown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100" b="1" dirty="0">
              <a:cs typeface="Century Gothic"/>
            </a:endParaRPr>
          </a:p>
        </p:txBody>
      </p:sp>
    </p:spTree>
    <p:extLst>
      <p:ext uri="{BB962C8B-B14F-4D97-AF65-F5344CB8AC3E}">
        <p14:creationId xmlns:p14="http://schemas.microsoft.com/office/powerpoint/2010/main" val="283483480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rot="10800000">
            <a:off x="0" y="1030856"/>
            <a:ext cx="9144000" cy="2626744"/>
          </a:xfrm>
          <a:prstGeom prst="rect">
            <a:avLst/>
          </a:prstGeom>
          <a:gradFill>
            <a:gsLst>
              <a:gs pos="0">
                <a:schemeClr val="accent3">
                  <a:lumMod val="60000"/>
                  <a:lumOff val="40000"/>
                </a:schemeClr>
              </a:gs>
              <a:gs pos="100000">
                <a:schemeClr val="bg2">
                  <a:alpha val="63000"/>
                </a:schemeClr>
              </a:gs>
            </a:gsLst>
          </a:gradFill>
          <a:ln>
            <a:noFill/>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a:endParaRPr lang="en-US" sz="2800" b="1" i="1" dirty="0">
              <a:latin typeface="Century Gothic"/>
              <a:cs typeface="Century Gothic"/>
            </a:endParaRPr>
          </a:p>
        </p:txBody>
      </p:sp>
      <p:sp>
        <p:nvSpPr>
          <p:cNvPr id="16" name="Text Placeholder 18"/>
          <p:cNvSpPr txBox="1">
            <a:spLocks/>
          </p:cNvSpPr>
          <p:nvPr/>
        </p:nvSpPr>
        <p:spPr>
          <a:xfrm>
            <a:off x="3210560" y="1186088"/>
            <a:ext cx="4998720" cy="1448659"/>
          </a:xfrm>
          <a:prstGeom prst="roundRect">
            <a:avLst>
              <a:gd name="adj" fmla="val 6775"/>
            </a:avLst>
          </a:prstGeom>
          <a:noFill/>
          <a:ln>
            <a:noFill/>
          </a:ln>
        </p:spPr>
        <p:style>
          <a:lnRef idx="1">
            <a:schemeClr val="accent1"/>
          </a:lnRef>
          <a:fillRef idx="3">
            <a:schemeClr val="accent1"/>
          </a:fillRef>
          <a:effectRef idx="2">
            <a:schemeClr val="accent1"/>
          </a:effectRef>
          <a:fontRef idx="minor">
            <a:schemeClr val="lt1"/>
          </a:fontRef>
        </p:style>
        <p:txBody>
          <a:bodyPr vert="horz" rtlCol="0" anchor="ctr"/>
          <a:lstStyle>
            <a:defPPr>
              <a:defRPr lang="en-US"/>
            </a:defPPr>
            <a:lvl1pPr>
              <a:defRPr sz="1200"/>
            </a:lvl1pPr>
          </a:lstStyle>
          <a:p>
            <a:pPr>
              <a:spcBef>
                <a:spcPts val="600"/>
              </a:spcBef>
            </a:pPr>
            <a:r>
              <a:rPr lang="en-US" sz="2000" b="1" i="1" dirty="0">
                <a:latin typeface="Century Gothic"/>
                <a:cs typeface="Century Gothic"/>
              </a:rPr>
              <a:t>We believe that by the end of 2015, </a:t>
            </a:r>
          </a:p>
          <a:p>
            <a:pPr>
              <a:spcBef>
                <a:spcPts val="600"/>
              </a:spcBef>
            </a:pPr>
            <a:r>
              <a:rPr lang="en-US" sz="2000" b="1" i="1" dirty="0">
                <a:latin typeface="Century Gothic"/>
                <a:cs typeface="Century Gothic"/>
              </a:rPr>
              <a:t>more than half the world's data will be</a:t>
            </a:r>
          </a:p>
          <a:p>
            <a:pPr>
              <a:spcBef>
                <a:spcPts val="600"/>
              </a:spcBef>
            </a:pPr>
            <a:r>
              <a:rPr lang="en-US" sz="2000" b="1" i="1" dirty="0">
                <a:latin typeface="Century Gothic"/>
                <a:cs typeface="Century Gothic"/>
              </a:rPr>
              <a:t>processed by Apache Hadoop.</a:t>
            </a:r>
          </a:p>
        </p:txBody>
      </p:sp>
      <p:sp>
        <p:nvSpPr>
          <p:cNvPr id="2" name="Title 1"/>
          <p:cNvSpPr>
            <a:spLocks noGrp="1"/>
          </p:cNvSpPr>
          <p:nvPr>
            <p:ph type="title"/>
          </p:nvPr>
        </p:nvSpPr>
        <p:spPr/>
        <p:txBody>
          <a:bodyPr/>
          <a:lstStyle/>
          <a:p>
            <a:r>
              <a:rPr lang="en-US" dirty="0" smtClean="0"/>
              <a:t>Hortonworks Vision &amp; Role</a:t>
            </a:r>
            <a:endParaRPr lang="en-US" dirty="0"/>
          </a:p>
        </p:txBody>
      </p:sp>
      <p:grpSp>
        <p:nvGrpSpPr>
          <p:cNvPr id="30" name="Group 29"/>
          <p:cNvGrpSpPr/>
          <p:nvPr/>
        </p:nvGrpSpPr>
        <p:grpSpPr>
          <a:xfrm>
            <a:off x="975076" y="3116930"/>
            <a:ext cx="7092138" cy="459487"/>
            <a:chOff x="975076" y="3547270"/>
            <a:chExt cx="7092138" cy="459487"/>
          </a:xfrm>
        </p:grpSpPr>
        <p:sp>
          <p:nvSpPr>
            <p:cNvPr id="15" name="Rounded Rectangle 14"/>
            <p:cNvSpPr/>
            <p:nvPr/>
          </p:nvSpPr>
          <p:spPr>
            <a:xfrm>
              <a:off x="1116283" y="3556348"/>
              <a:ext cx="6950931" cy="441330"/>
            </a:xfrm>
            <a:prstGeom prst="roundRect">
              <a:avLst>
                <a:gd name="adj" fmla="val 12329"/>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marL="401638"/>
              <a:r>
                <a:rPr lang="en-US" b="1" dirty="0" smtClean="0">
                  <a:solidFill>
                    <a:schemeClr val="accent3">
                      <a:lumMod val="75000"/>
                    </a:schemeClr>
                  </a:solidFill>
                </a:rPr>
                <a:t>Be </a:t>
              </a:r>
              <a:r>
                <a:rPr lang="en-US" b="1" dirty="0">
                  <a:solidFill>
                    <a:schemeClr val="accent3">
                      <a:lumMod val="75000"/>
                    </a:schemeClr>
                  </a:solidFill>
                </a:rPr>
                <a:t>diligent stewards of the open source </a:t>
              </a:r>
              <a:r>
                <a:rPr lang="en-US" b="1" dirty="0" smtClean="0">
                  <a:solidFill>
                    <a:schemeClr val="accent3">
                      <a:lumMod val="75000"/>
                    </a:schemeClr>
                  </a:solidFill>
                </a:rPr>
                <a:t>core</a:t>
              </a:r>
              <a:endParaRPr lang="en-US" b="1" dirty="0">
                <a:solidFill>
                  <a:schemeClr val="accent3">
                    <a:lumMod val="75000"/>
                  </a:schemeClr>
                </a:solidFill>
              </a:endParaRPr>
            </a:p>
          </p:txBody>
        </p:sp>
        <p:sp>
          <p:nvSpPr>
            <p:cNvPr id="17" name="Oval 16"/>
            <p:cNvSpPr/>
            <p:nvPr/>
          </p:nvSpPr>
          <p:spPr>
            <a:xfrm>
              <a:off x="975076" y="3547270"/>
              <a:ext cx="471616" cy="459487"/>
            </a:xfrm>
            <a:prstGeom prst="ellipse">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b="1" dirty="0">
                  <a:solidFill>
                    <a:schemeClr val="accent3">
                      <a:lumMod val="75000"/>
                    </a:schemeClr>
                  </a:solidFill>
                </a:rPr>
                <a:t>1</a:t>
              </a:r>
            </a:p>
          </p:txBody>
        </p:sp>
      </p:grpSp>
      <p:grpSp>
        <p:nvGrpSpPr>
          <p:cNvPr id="31" name="Group 30"/>
          <p:cNvGrpSpPr/>
          <p:nvPr/>
        </p:nvGrpSpPr>
        <p:grpSpPr>
          <a:xfrm>
            <a:off x="975076" y="3737725"/>
            <a:ext cx="7092138" cy="459487"/>
            <a:chOff x="975076" y="4065321"/>
            <a:chExt cx="7092138" cy="459487"/>
          </a:xfrm>
        </p:grpSpPr>
        <p:sp>
          <p:nvSpPr>
            <p:cNvPr id="10" name="Rounded Rectangle 9"/>
            <p:cNvSpPr/>
            <p:nvPr/>
          </p:nvSpPr>
          <p:spPr>
            <a:xfrm>
              <a:off x="1116283" y="4066464"/>
              <a:ext cx="6950931" cy="457200"/>
            </a:xfrm>
            <a:prstGeom prst="roundRect">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401638"/>
              <a:r>
                <a:rPr lang="en-US" b="1" dirty="0">
                  <a:solidFill>
                    <a:schemeClr val="accent3">
                      <a:lumMod val="75000"/>
                    </a:schemeClr>
                  </a:solidFill>
                </a:rPr>
                <a:t>Be tireless innovators beyond the core</a:t>
              </a:r>
            </a:p>
          </p:txBody>
        </p:sp>
        <p:sp>
          <p:nvSpPr>
            <p:cNvPr id="26" name="Oval 25"/>
            <p:cNvSpPr/>
            <p:nvPr/>
          </p:nvSpPr>
          <p:spPr>
            <a:xfrm>
              <a:off x="975076" y="4065321"/>
              <a:ext cx="471616" cy="459487"/>
            </a:xfrm>
            <a:prstGeom prst="ellipse">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chemeClr val="accent3">
                      <a:lumMod val="75000"/>
                    </a:schemeClr>
                  </a:solidFill>
                </a:rPr>
                <a:t>2</a:t>
              </a:r>
              <a:endParaRPr lang="en-US" b="1" dirty="0">
                <a:solidFill>
                  <a:schemeClr val="accent3">
                    <a:lumMod val="75000"/>
                  </a:schemeClr>
                </a:solidFill>
              </a:endParaRPr>
            </a:p>
          </p:txBody>
        </p:sp>
      </p:grpSp>
      <p:grpSp>
        <p:nvGrpSpPr>
          <p:cNvPr id="32" name="Group 31"/>
          <p:cNvGrpSpPr/>
          <p:nvPr/>
        </p:nvGrpSpPr>
        <p:grpSpPr>
          <a:xfrm>
            <a:off x="975076" y="4358520"/>
            <a:ext cx="7091941" cy="459487"/>
            <a:chOff x="975076" y="4573427"/>
            <a:chExt cx="7091941" cy="459487"/>
          </a:xfrm>
        </p:grpSpPr>
        <p:sp>
          <p:nvSpPr>
            <p:cNvPr id="11" name="Rounded Rectangle 10"/>
            <p:cNvSpPr/>
            <p:nvPr/>
          </p:nvSpPr>
          <p:spPr>
            <a:xfrm>
              <a:off x="1122203" y="4574570"/>
              <a:ext cx="6944814" cy="457200"/>
            </a:xfrm>
            <a:prstGeom prst="roundRect">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401638"/>
              <a:r>
                <a:rPr lang="en-US" b="1" dirty="0">
                  <a:solidFill>
                    <a:schemeClr val="accent3">
                      <a:lumMod val="75000"/>
                    </a:schemeClr>
                  </a:solidFill>
                </a:rPr>
                <a:t>Provide robust data platform services &amp; open APIs</a:t>
              </a:r>
            </a:p>
          </p:txBody>
        </p:sp>
        <p:sp>
          <p:nvSpPr>
            <p:cNvPr id="27" name="Oval 26"/>
            <p:cNvSpPr/>
            <p:nvPr/>
          </p:nvSpPr>
          <p:spPr>
            <a:xfrm>
              <a:off x="975076" y="4573427"/>
              <a:ext cx="471616" cy="459487"/>
            </a:xfrm>
            <a:prstGeom prst="ellipse">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chemeClr val="accent3">
                      <a:lumMod val="75000"/>
                    </a:schemeClr>
                  </a:solidFill>
                </a:rPr>
                <a:t>3</a:t>
              </a:r>
              <a:endParaRPr lang="en-US" b="1" dirty="0">
                <a:solidFill>
                  <a:schemeClr val="accent3">
                    <a:lumMod val="75000"/>
                  </a:schemeClr>
                </a:solidFill>
              </a:endParaRPr>
            </a:p>
          </p:txBody>
        </p:sp>
      </p:grpSp>
      <p:grpSp>
        <p:nvGrpSpPr>
          <p:cNvPr id="33" name="Group 32"/>
          <p:cNvGrpSpPr/>
          <p:nvPr/>
        </p:nvGrpSpPr>
        <p:grpSpPr>
          <a:xfrm>
            <a:off x="975076" y="4979315"/>
            <a:ext cx="7091939" cy="459487"/>
            <a:chOff x="975076" y="5208503"/>
            <a:chExt cx="7091939" cy="459487"/>
          </a:xfrm>
        </p:grpSpPr>
        <p:sp>
          <p:nvSpPr>
            <p:cNvPr id="13" name="Rounded Rectangle 12"/>
            <p:cNvSpPr/>
            <p:nvPr/>
          </p:nvSpPr>
          <p:spPr>
            <a:xfrm>
              <a:off x="1122203" y="5208503"/>
              <a:ext cx="6944812" cy="457200"/>
            </a:xfrm>
            <a:prstGeom prst="roundRect">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401638"/>
              <a:r>
                <a:rPr lang="en-US" b="1" dirty="0">
                  <a:solidFill>
                    <a:schemeClr val="accent3">
                      <a:lumMod val="75000"/>
                    </a:schemeClr>
                  </a:solidFill>
                </a:rPr>
                <a:t>Enable </a:t>
              </a:r>
              <a:r>
                <a:rPr lang="en-US" b="1" dirty="0" smtClean="0">
                  <a:solidFill>
                    <a:schemeClr val="accent3">
                      <a:lumMod val="75000"/>
                    </a:schemeClr>
                  </a:solidFill>
                </a:rPr>
                <a:t>vibrant ecosystem </a:t>
              </a:r>
              <a:r>
                <a:rPr lang="en-US" b="1" dirty="0">
                  <a:solidFill>
                    <a:schemeClr val="accent3">
                      <a:lumMod val="75000"/>
                    </a:schemeClr>
                  </a:solidFill>
                </a:rPr>
                <a:t>at each layer of the stack</a:t>
              </a:r>
            </a:p>
          </p:txBody>
        </p:sp>
        <p:sp>
          <p:nvSpPr>
            <p:cNvPr id="28" name="Oval 27"/>
            <p:cNvSpPr/>
            <p:nvPr/>
          </p:nvSpPr>
          <p:spPr>
            <a:xfrm>
              <a:off x="975076" y="5208503"/>
              <a:ext cx="471616" cy="459487"/>
            </a:xfrm>
            <a:prstGeom prst="ellipse">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b="1" dirty="0" smtClean="0">
                  <a:solidFill>
                    <a:schemeClr val="accent3">
                      <a:lumMod val="75000"/>
                    </a:schemeClr>
                  </a:solidFill>
                </a:rPr>
                <a:t>4</a:t>
              </a:r>
              <a:endParaRPr lang="en-US" b="1" dirty="0">
                <a:solidFill>
                  <a:schemeClr val="accent3">
                    <a:lumMod val="75000"/>
                  </a:schemeClr>
                </a:solidFill>
              </a:endParaRPr>
            </a:p>
          </p:txBody>
        </p:sp>
      </p:grpSp>
      <p:grpSp>
        <p:nvGrpSpPr>
          <p:cNvPr id="34" name="Group 33"/>
          <p:cNvGrpSpPr/>
          <p:nvPr/>
        </p:nvGrpSpPr>
        <p:grpSpPr>
          <a:xfrm>
            <a:off x="975076" y="5600112"/>
            <a:ext cx="7092138" cy="459487"/>
            <a:chOff x="975076" y="5813472"/>
            <a:chExt cx="7092138" cy="459487"/>
          </a:xfrm>
        </p:grpSpPr>
        <p:sp>
          <p:nvSpPr>
            <p:cNvPr id="22" name="Rounded Rectangle 21"/>
            <p:cNvSpPr/>
            <p:nvPr/>
          </p:nvSpPr>
          <p:spPr>
            <a:xfrm>
              <a:off x="1116284" y="5813472"/>
              <a:ext cx="6950930" cy="457200"/>
            </a:xfrm>
            <a:prstGeom prst="roundRect">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401638"/>
              <a:r>
                <a:rPr lang="en-US" b="1" dirty="0">
                  <a:solidFill>
                    <a:schemeClr val="accent3">
                      <a:lumMod val="75000"/>
                    </a:schemeClr>
                  </a:solidFill>
                </a:rPr>
                <a:t>Make </a:t>
              </a:r>
              <a:r>
                <a:rPr lang="en-US" b="1" dirty="0" smtClean="0">
                  <a:solidFill>
                    <a:schemeClr val="accent3">
                      <a:lumMod val="75000"/>
                    </a:schemeClr>
                  </a:solidFill>
                </a:rPr>
                <a:t>Hadoop platform </a:t>
              </a:r>
              <a:r>
                <a:rPr lang="en-US" b="1" dirty="0">
                  <a:solidFill>
                    <a:schemeClr val="accent3">
                      <a:lumMod val="75000"/>
                    </a:schemeClr>
                  </a:solidFill>
                </a:rPr>
                <a:t>enterprise-ready &amp; easy to use</a:t>
              </a:r>
            </a:p>
          </p:txBody>
        </p:sp>
        <p:sp>
          <p:nvSpPr>
            <p:cNvPr id="29" name="Oval 28"/>
            <p:cNvSpPr/>
            <p:nvPr/>
          </p:nvSpPr>
          <p:spPr>
            <a:xfrm>
              <a:off x="975076" y="5813472"/>
              <a:ext cx="471616" cy="459487"/>
            </a:xfrm>
            <a:prstGeom prst="ellipse">
              <a:avLst/>
            </a:prstGeom>
            <a:gradFill>
              <a:gsLst>
                <a:gs pos="3000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r>
                <a:rPr lang="en-US" b="1" dirty="0">
                  <a:solidFill>
                    <a:schemeClr val="accent3">
                      <a:lumMod val="75000"/>
                    </a:schemeClr>
                  </a:solidFill>
                </a:rPr>
                <a:t>5</a:t>
              </a:r>
            </a:p>
          </p:txBody>
        </p:sp>
      </p:grpSp>
      <p:pic>
        <p:nvPicPr>
          <p:cNvPr id="23" name="Picture 22" descr="Hor_RGBLogo.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45382" y="1483360"/>
            <a:ext cx="2177280" cy="822960"/>
          </a:xfrm>
          <a:prstGeom prst="rect">
            <a:avLst/>
          </a:prstGeom>
        </p:spPr>
      </p:pic>
      <p:sp>
        <p:nvSpPr>
          <p:cNvPr id="21" name="Slide Number Placeholder 3"/>
          <p:cNvSpPr>
            <a:spLocks noGrp="1"/>
          </p:cNvSpPr>
          <p:nvPr>
            <p:ph type="sldNum" sz="quarter" idx="12"/>
          </p:nvPr>
        </p:nvSpPr>
        <p:spPr>
          <a:xfrm>
            <a:off x="6553200" y="6465888"/>
            <a:ext cx="2133600" cy="365125"/>
          </a:xfrm>
        </p:spPr>
        <p:txBody>
          <a:bodyPr/>
          <a:lstStyle/>
          <a:p>
            <a:pPr>
              <a:defRPr/>
            </a:pPr>
            <a:r>
              <a:rPr lang="en-US" dirty="0" smtClean="0"/>
              <a:t>Page </a:t>
            </a:r>
            <a:fld id="{BE3614C6-9B97-DA43-9EC2-F206459474B6}" type="slidenum">
              <a:rPr lang="en-US" smtClean="0"/>
              <a:pPr>
                <a:defRPr/>
              </a:pPr>
              <a:t>14</a:t>
            </a:fld>
            <a:endParaRPr lang="en-US" dirty="0"/>
          </a:p>
        </p:txBody>
      </p:sp>
    </p:spTree>
    <p:extLst>
      <p:ext uri="{BB962C8B-B14F-4D97-AF65-F5344CB8AC3E}">
        <p14:creationId xmlns:p14="http://schemas.microsoft.com/office/powerpoint/2010/main" val="255601262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What’s Needed to Drive Success?</a:t>
            </a:r>
            <a:endParaRPr lang="en-US" dirty="0"/>
          </a:p>
        </p:txBody>
      </p:sp>
      <p:sp>
        <p:nvSpPr>
          <p:cNvPr id="3" name="Text Placeholder 2"/>
          <p:cNvSpPr>
            <a:spLocks noGrp="1"/>
          </p:cNvSpPr>
          <p:nvPr>
            <p:ph type="body" sz="quarter" idx="11"/>
          </p:nvPr>
        </p:nvSpPr>
        <p:spPr>
          <a:xfrm>
            <a:off x="457200" y="1165225"/>
            <a:ext cx="8506146" cy="4954588"/>
          </a:xfrm>
        </p:spPr>
        <p:txBody>
          <a:bodyPr/>
          <a:lstStyle/>
          <a:p>
            <a:r>
              <a:rPr lang="en-US" sz="2000" dirty="0"/>
              <a:t>E</a:t>
            </a:r>
            <a:r>
              <a:rPr lang="en-US" sz="2000" dirty="0" smtClean="0"/>
              <a:t>nterprise tooling to become </a:t>
            </a:r>
            <a:br>
              <a:rPr lang="en-US" sz="2000" dirty="0" smtClean="0"/>
            </a:br>
            <a:r>
              <a:rPr lang="en-US" sz="2000" dirty="0" smtClean="0"/>
              <a:t>a complete data platform</a:t>
            </a:r>
          </a:p>
          <a:p>
            <a:pPr lvl="1"/>
            <a:r>
              <a:rPr lang="en-US" sz="1600" dirty="0" smtClean="0"/>
              <a:t>Open deployment </a:t>
            </a:r>
            <a:r>
              <a:rPr lang="en-US" sz="1600" dirty="0"/>
              <a:t>&amp; provisioning</a:t>
            </a:r>
          </a:p>
          <a:p>
            <a:pPr lvl="1"/>
            <a:r>
              <a:rPr lang="en-US" sz="1600" dirty="0" smtClean="0"/>
              <a:t>Higher quality data loading</a:t>
            </a:r>
          </a:p>
          <a:p>
            <a:pPr lvl="1"/>
            <a:r>
              <a:rPr lang="en-US" sz="1600" dirty="0" smtClean="0"/>
              <a:t>Monitoring and management</a:t>
            </a:r>
          </a:p>
          <a:p>
            <a:pPr lvl="1"/>
            <a:r>
              <a:rPr lang="en-US" sz="1600" dirty="0" smtClean="0"/>
              <a:t>APIs for easy integration</a:t>
            </a:r>
          </a:p>
          <a:p>
            <a:pPr lvl="1"/>
            <a:endParaRPr lang="en-US" sz="1050" dirty="0" smtClean="0"/>
          </a:p>
          <a:p>
            <a:pPr>
              <a:spcBef>
                <a:spcPts val="1800"/>
              </a:spcBef>
            </a:pPr>
            <a:r>
              <a:rPr lang="en-US" sz="2000" dirty="0" smtClean="0"/>
              <a:t>Ecosystem needs support &amp; development</a:t>
            </a:r>
          </a:p>
          <a:p>
            <a:pPr lvl="1"/>
            <a:r>
              <a:rPr lang="en-US" sz="1600" dirty="0" smtClean="0"/>
              <a:t>Existing infrastructure vendors need to continue to integrate</a:t>
            </a:r>
          </a:p>
          <a:p>
            <a:pPr lvl="1"/>
            <a:r>
              <a:rPr lang="en-US" sz="1600" dirty="0"/>
              <a:t>Apps need to continue to be </a:t>
            </a:r>
            <a:r>
              <a:rPr lang="en-US" sz="1600" dirty="0" smtClean="0"/>
              <a:t>developed on this infrastructure</a:t>
            </a:r>
          </a:p>
          <a:p>
            <a:pPr lvl="1"/>
            <a:r>
              <a:rPr lang="en-US" sz="1600" dirty="0" smtClean="0"/>
              <a:t>Well defined use cases and solution architectures need to be promoted</a:t>
            </a:r>
          </a:p>
          <a:p>
            <a:pPr lvl="1"/>
            <a:endParaRPr lang="en-US" sz="1600" dirty="0"/>
          </a:p>
          <a:p>
            <a:pPr>
              <a:spcBef>
                <a:spcPts val="1800"/>
              </a:spcBef>
            </a:pPr>
            <a:r>
              <a:rPr lang="en-US" sz="2000" dirty="0" smtClean="0"/>
              <a:t>Market needs to rally around core Apache Hadoop</a:t>
            </a:r>
          </a:p>
          <a:p>
            <a:pPr lvl="1"/>
            <a:r>
              <a:rPr lang="en-US" sz="1600" dirty="0" smtClean="0"/>
              <a:t>To avoid </a:t>
            </a:r>
            <a:r>
              <a:rPr lang="en-US" sz="1600" dirty="0" smtClean="0"/>
              <a:t>splintering</a:t>
            </a:r>
            <a:r>
              <a:rPr lang="en-US" sz="1600" dirty="0" smtClean="0"/>
              <a:t>/market distraction</a:t>
            </a:r>
          </a:p>
          <a:p>
            <a:pPr lvl="1"/>
            <a:r>
              <a:rPr lang="en-US" sz="1600" dirty="0" smtClean="0"/>
              <a:t>To accelerate adoption</a:t>
            </a:r>
          </a:p>
        </p:txBody>
      </p:sp>
      <p:sp>
        <p:nvSpPr>
          <p:cNvPr id="4" name="Slide Number Placeholder 3"/>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15</a:t>
            </a:fld>
            <a:endParaRPr lang="en-US" dirty="0"/>
          </a:p>
        </p:txBody>
      </p:sp>
      <p:sp>
        <p:nvSpPr>
          <p:cNvPr id="8" name="Rectangle 7"/>
          <p:cNvSpPr/>
          <p:nvPr/>
        </p:nvSpPr>
        <p:spPr>
          <a:xfrm>
            <a:off x="5304721" y="3064349"/>
            <a:ext cx="3043420" cy="261610"/>
          </a:xfrm>
          <a:prstGeom prst="rect">
            <a:avLst/>
          </a:prstGeom>
        </p:spPr>
        <p:txBody>
          <a:bodyPr wrap="square">
            <a:spAutoFit/>
          </a:bodyPr>
          <a:lstStyle/>
          <a:p>
            <a:r>
              <a:rPr lang="en-US" sz="1100" dirty="0" smtClean="0">
                <a:solidFill>
                  <a:srgbClr val="0000FF"/>
                </a:solidFill>
              </a:rPr>
              <a:t>www.hortonworks.com/moore</a:t>
            </a:r>
            <a:endParaRPr lang="en-US" sz="1100" dirty="0">
              <a:solidFill>
                <a:srgbClr val="0000FF"/>
              </a:solidFill>
            </a:endParaRPr>
          </a:p>
        </p:txBody>
      </p:sp>
      <p:pic>
        <p:nvPicPr>
          <p:cNvPr id="9" name="Picture 8" descr="Screen Shot 2012-09-06 at 10.17.25 AM.png">
            <a:hlinkClick r:id="rId2"/>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304721" y="1165225"/>
            <a:ext cx="3043420" cy="1969470"/>
          </a:xfrm>
          <a:prstGeom prst="rect">
            <a:avLst/>
          </a:prstGeom>
        </p:spPr>
      </p:pic>
    </p:spTree>
    <p:extLst>
      <p:ext uri="{BB962C8B-B14F-4D97-AF65-F5344CB8AC3E}">
        <p14:creationId xmlns:p14="http://schemas.microsoft.com/office/powerpoint/2010/main" val="174907687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ounded Rectangle 27"/>
          <p:cNvSpPr/>
          <p:nvPr/>
        </p:nvSpPr>
        <p:spPr>
          <a:xfrm>
            <a:off x="1036593" y="3890623"/>
            <a:ext cx="3514037" cy="2435142"/>
          </a:xfrm>
          <a:prstGeom prst="roundRect">
            <a:avLst>
              <a:gd name="adj" fmla="val 3932"/>
            </a:avLst>
          </a:prstGeom>
          <a:solidFill>
            <a:schemeClr val="accent3">
              <a:lumMod val="20000"/>
              <a:lumOff val="80000"/>
              <a:alpha val="33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9" name="Rounded Rectangle 28"/>
          <p:cNvSpPr/>
          <p:nvPr/>
        </p:nvSpPr>
        <p:spPr>
          <a:xfrm>
            <a:off x="4796181" y="3890623"/>
            <a:ext cx="3514037" cy="2435141"/>
          </a:xfrm>
          <a:prstGeom prst="roundRect">
            <a:avLst>
              <a:gd name="adj" fmla="val 3932"/>
            </a:avLst>
          </a:prstGeom>
          <a:solidFill>
            <a:schemeClr val="accent3">
              <a:lumMod val="20000"/>
              <a:lumOff val="80000"/>
              <a:alpha val="33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Next Steps?</a:t>
            </a:r>
            <a:endParaRPr lang="en-US" dirty="0"/>
          </a:p>
        </p:txBody>
      </p:sp>
      <p:sp>
        <p:nvSpPr>
          <p:cNvPr id="3" name="Text Placeholder 2"/>
          <p:cNvSpPr>
            <a:spLocks noGrp="1"/>
          </p:cNvSpPr>
          <p:nvPr>
            <p:ph type="body" sz="quarter" idx="11"/>
          </p:nvPr>
        </p:nvSpPr>
        <p:spPr>
          <a:xfrm>
            <a:off x="1192880" y="4184612"/>
            <a:ext cx="3357750" cy="1632837"/>
          </a:xfrm>
        </p:spPr>
        <p:txBody>
          <a:bodyPr/>
          <a:lstStyle/>
          <a:p>
            <a:pPr marL="0" indent="0">
              <a:buNone/>
            </a:pPr>
            <a:r>
              <a:rPr lang="en-US" sz="1800" dirty="0" smtClean="0"/>
              <a:t>			</a:t>
            </a:r>
          </a:p>
          <a:p>
            <a:r>
              <a:rPr lang="en-US" sz="1600" b="0" dirty="0" smtClean="0"/>
              <a:t>Expert role based training</a:t>
            </a:r>
          </a:p>
          <a:p>
            <a:r>
              <a:rPr lang="en-US" sz="1600" b="0" dirty="0" smtClean="0"/>
              <a:t>Course for admins, developers and operators</a:t>
            </a:r>
          </a:p>
          <a:p>
            <a:r>
              <a:rPr lang="en-US" sz="1600" b="0" dirty="0" smtClean="0"/>
              <a:t>Certification program</a:t>
            </a:r>
          </a:p>
          <a:p>
            <a:r>
              <a:rPr lang="en-US" sz="1600" b="0" dirty="0" smtClean="0"/>
              <a:t>Custom onsite options</a:t>
            </a:r>
            <a:endParaRPr lang="en-US" sz="1800" b="0" dirty="0"/>
          </a:p>
        </p:txBody>
      </p:sp>
      <p:sp>
        <p:nvSpPr>
          <p:cNvPr id="4" name="Slide Number Placeholder 3"/>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16</a:t>
            </a:fld>
            <a:endParaRPr lang="en-US" dirty="0"/>
          </a:p>
        </p:txBody>
      </p:sp>
      <p:sp>
        <p:nvSpPr>
          <p:cNvPr id="10" name="Rectangle 9"/>
          <p:cNvSpPr/>
          <p:nvPr/>
        </p:nvSpPr>
        <p:spPr>
          <a:xfrm>
            <a:off x="2808075" y="1320103"/>
            <a:ext cx="5416175" cy="584776"/>
          </a:xfrm>
          <a:prstGeom prst="rect">
            <a:avLst/>
          </a:prstGeom>
        </p:spPr>
        <p:txBody>
          <a:bodyPr wrap="square">
            <a:spAutoFit/>
          </a:bodyPr>
          <a:lstStyle/>
          <a:p>
            <a:r>
              <a:rPr lang="en-US" sz="2000" b="1" dirty="0" smtClean="0"/>
              <a:t>Download Hortonworks Data Platform</a:t>
            </a:r>
          </a:p>
          <a:p>
            <a:r>
              <a:rPr lang="en-US" sz="1200" b="1" dirty="0" smtClean="0">
                <a:solidFill>
                  <a:srgbClr val="92D050"/>
                </a:solidFill>
              </a:rPr>
              <a:t>hortonworks.com/download</a:t>
            </a:r>
            <a:endParaRPr lang="en-US" sz="1200" b="1" dirty="0">
              <a:solidFill>
                <a:srgbClr val="92D050"/>
              </a:solidFill>
            </a:endParaRPr>
          </a:p>
        </p:txBody>
      </p:sp>
      <p:sp>
        <p:nvSpPr>
          <p:cNvPr id="12" name="Oval 11"/>
          <p:cNvSpPr/>
          <p:nvPr/>
        </p:nvSpPr>
        <p:spPr>
          <a:xfrm>
            <a:off x="457200" y="1411066"/>
            <a:ext cx="405027" cy="391297"/>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bg1"/>
                </a:solidFill>
              </a:rPr>
              <a:t>1</a:t>
            </a:r>
            <a:endParaRPr lang="en-US" b="1" dirty="0">
              <a:solidFill>
                <a:schemeClr val="bg1"/>
              </a:solidFill>
            </a:endParaRPr>
          </a:p>
        </p:txBody>
      </p:sp>
      <p:sp>
        <p:nvSpPr>
          <p:cNvPr id="14" name="Oval 13"/>
          <p:cNvSpPr/>
          <p:nvPr/>
        </p:nvSpPr>
        <p:spPr>
          <a:xfrm>
            <a:off x="457200" y="2379928"/>
            <a:ext cx="405027" cy="391297"/>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bg1"/>
                </a:solidFill>
              </a:rPr>
              <a:t>2</a:t>
            </a:r>
            <a:endParaRPr lang="en-US" b="1" dirty="0">
              <a:solidFill>
                <a:schemeClr val="bg1"/>
              </a:solidFill>
            </a:endParaRPr>
          </a:p>
        </p:txBody>
      </p:sp>
      <p:pic>
        <p:nvPicPr>
          <p:cNvPr id="15" name="Picture 14" descr="Screen Shot 2012-06-25 at 8.43.25 PM.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636083" y="2417545"/>
            <a:ext cx="3769360" cy="386080"/>
          </a:xfrm>
          <a:prstGeom prst="rect">
            <a:avLst/>
          </a:prstGeom>
        </p:spPr>
      </p:pic>
      <p:cxnSp>
        <p:nvCxnSpPr>
          <p:cNvPr id="16" name="Straight Connector 15"/>
          <p:cNvCxnSpPr/>
          <p:nvPr/>
        </p:nvCxnSpPr>
        <p:spPr>
          <a:xfrm>
            <a:off x="457200" y="2133276"/>
            <a:ext cx="7952259" cy="0"/>
          </a:xfrm>
          <a:prstGeom prst="line">
            <a:avLst/>
          </a:prstGeom>
          <a:ln>
            <a:solidFill>
              <a:srgbClr val="44697D"/>
            </a:solidFill>
          </a:ln>
          <a:effectLst/>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954217" y="2324118"/>
            <a:ext cx="5416175" cy="584776"/>
          </a:xfrm>
          <a:prstGeom prst="rect">
            <a:avLst/>
          </a:prstGeom>
        </p:spPr>
        <p:txBody>
          <a:bodyPr wrap="square">
            <a:spAutoFit/>
          </a:bodyPr>
          <a:lstStyle/>
          <a:p>
            <a:r>
              <a:rPr lang="en-US" sz="2000" b="1" dirty="0" smtClean="0"/>
              <a:t>Use the getting started guide</a:t>
            </a:r>
          </a:p>
          <a:p>
            <a:r>
              <a:rPr lang="en-US" sz="1200" b="1" dirty="0">
                <a:solidFill>
                  <a:srgbClr val="92D050"/>
                </a:solidFill>
              </a:rPr>
              <a:t>hortonworks.com/get-started</a:t>
            </a:r>
          </a:p>
        </p:txBody>
      </p:sp>
      <p:cxnSp>
        <p:nvCxnSpPr>
          <p:cNvPr id="21" name="Straight Connector 20"/>
          <p:cNvCxnSpPr/>
          <p:nvPr/>
        </p:nvCxnSpPr>
        <p:spPr>
          <a:xfrm>
            <a:off x="457200" y="3087120"/>
            <a:ext cx="7952259" cy="0"/>
          </a:xfrm>
          <a:prstGeom prst="line">
            <a:avLst/>
          </a:prstGeom>
          <a:ln>
            <a:solidFill>
              <a:srgbClr val="44697D"/>
            </a:solidFill>
          </a:ln>
          <a:effectLst/>
        </p:spPr>
        <p:style>
          <a:lnRef idx="2">
            <a:schemeClr val="accent1"/>
          </a:lnRef>
          <a:fillRef idx="0">
            <a:schemeClr val="accent1"/>
          </a:fillRef>
          <a:effectRef idx="1">
            <a:schemeClr val="accent1"/>
          </a:effectRef>
          <a:fontRef idx="minor">
            <a:schemeClr val="tx1"/>
          </a:fontRef>
        </p:style>
      </p:cxnSp>
      <p:sp>
        <p:nvSpPr>
          <p:cNvPr id="22" name="Oval 21"/>
          <p:cNvSpPr/>
          <p:nvPr/>
        </p:nvSpPr>
        <p:spPr>
          <a:xfrm>
            <a:off x="457200" y="3294326"/>
            <a:ext cx="405027" cy="391297"/>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solidFill>
                  <a:schemeClr val="bg1"/>
                </a:solidFill>
              </a:rPr>
              <a:t>3</a:t>
            </a:r>
          </a:p>
        </p:txBody>
      </p:sp>
      <p:sp>
        <p:nvSpPr>
          <p:cNvPr id="23" name="Rectangle 22"/>
          <p:cNvSpPr/>
          <p:nvPr/>
        </p:nvSpPr>
        <p:spPr>
          <a:xfrm>
            <a:off x="954217" y="3285513"/>
            <a:ext cx="5416175" cy="400110"/>
          </a:xfrm>
          <a:prstGeom prst="rect">
            <a:avLst/>
          </a:prstGeom>
        </p:spPr>
        <p:txBody>
          <a:bodyPr wrap="square">
            <a:spAutoFit/>
          </a:bodyPr>
          <a:lstStyle/>
          <a:p>
            <a:r>
              <a:rPr lang="en-US" sz="2000" b="1" dirty="0" smtClean="0"/>
              <a:t>Learn more… get support</a:t>
            </a:r>
          </a:p>
        </p:txBody>
      </p:sp>
      <p:pic>
        <p:nvPicPr>
          <p:cNvPr id="24" name="Picture 23" descr="Hortonworks_University.jpg"/>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192880" y="4065150"/>
            <a:ext cx="997008" cy="381737"/>
          </a:xfrm>
          <a:prstGeom prst="rect">
            <a:avLst/>
          </a:prstGeom>
        </p:spPr>
      </p:pic>
      <p:sp>
        <p:nvSpPr>
          <p:cNvPr id="30" name="Text Placeholder 2"/>
          <p:cNvSpPr txBox="1">
            <a:spLocks/>
          </p:cNvSpPr>
          <p:nvPr/>
        </p:nvSpPr>
        <p:spPr>
          <a:xfrm>
            <a:off x="5014648" y="4182327"/>
            <a:ext cx="3134155" cy="1632837"/>
          </a:xfrm>
          <a:prstGeom prst="rect">
            <a:avLst/>
          </a:prstGeom>
        </p:spPr>
        <p:txBody>
          <a:bodyPr vert="horz"/>
          <a:lstStyle>
            <a:lvl1pPr marL="168275" indent="-168275" algn="l" defTabSz="457200" rtl="0" eaLnBrk="1" fontAlgn="base" hangingPunct="1">
              <a:spcBef>
                <a:spcPct val="20000"/>
              </a:spcBef>
              <a:spcAft>
                <a:spcPct val="0"/>
              </a:spcAft>
              <a:buClr>
                <a:srgbClr val="69BE28"/>
              </a:buClr>
              <a:buFont typeface="Arial" charset="0"/>
              <a:buChar char="•"/>
              <a:defRPr sz="2400" b="1" i="0" kern="1200">
                <a:solidFill>
                  <a:schemeClr val="tx1"/>
                </a:solidFill>
                <a:latin typeface="Arial"/>
                <a:ea typeface="ヒラギノ角ゴ Pro W3" charset="-128"/>
                <a:cs typeface="Arial"/>
              </a:defRPr>
            </a:lvl1pPr>
            <a:lvl2pPr marL="566738" indent="-168275" algn="l" defTabSz="457200" rtl="0" eaLnBrk="1" fontAlgn="base" hangingPunct="1">
              <a:spcBef>
                <a:spcPct val="20000"/>
              </a:spcBef>
              <a:spcAft>
                <a:spcPct val="0"/>
              </a:spcAft>
              <a:buFont typeface="Lucida Grande"/>
              <a:buChar char="–"/>
              <a:defRPr sz="2000" kern="1200">
                <a:solidFill>
                  <a:schemeClr val="tx1"/>
                </a:solidFill>
                <a:latin typeface="+mn-lt"/>
                <a:ea typeface="ヒラギノ角ゴ Pro W3" charset="-128"/>
                <a:cs typeface="ヒラギノ角ゴ Pro W3" charset="-128"/>
              </a:defRPr>
            </a:lvl2pPr>
            <a:lvl3pPr marL="1081088" indent="-166688" algn="l" defTabSz="457200" rtl="0" eaLnBrk="1" fontAlgn="base" hangingPunct="1">
              <a:spcBef>
                <a:spcPct val="20000"/>
              </a:spcBef>
              <a:spcAft>
                <a:spcPts val="0"/>
              </a:spcAft>
              <a:buFont typeface="Lucida Grande"/>
              <a:buChar char="–"/>
              <a:defRPr sz="1800" kern="1200">
                <a:solidFill>
                  <a:schemeClr val="tx1"/>
                </a:solidFill>
                <a:latin typeface="+mn-lt"/>
                <a:ea typeface="ヒラギノ角ゴ Pro W3" charset="-128"/>
                <a:cs typeface="ヒラギノ角ゴ Pro W3" charset="-128"/>
              </a:defRPr>
            </a:lvl3pPr>
            <a:lvl4pPr marL="1543050" indent="-171450" algn="l" defTabSz="457200" rtl="0" eaLnBrk="1" fontAlgn="base" hangingPunct="1">
              <a:spcBef>
                <a:spcPct val="20000"/>
              </a:spcBef>
              <a:spcAft>
                <a:spcPts val="0"/>
              </a:spcAft>
              <a:buFont typeface="Arial" charset="0"/>
              <a:buChar char="–"/>
              <a:defRPr sz="1600" kern="1200">
                <a:solidFill>
                  <a:schemeClr val="tx1"/>
                </a:solidFill>
                <a:latin typeface="+mn-lt"/>
                <a:ea typeface="ヒラギノ角ゴ Pro W3" charset="-128"/>
                <a:cs typeface="ヒラギノ角ゴ Pro W3" charset="-128"/>
              </a:defRPr>
            </a:lvl4pPr>
            <a:lvl5pPr marL="2005013" indent="-176213" algn="l" defTabSz="457200" rtl="0" eaLnBrk="1" fontAlgn="base" hangingPunct="1">
              <a:spcBef>
                <a:spcPct val="20000"/>
              </a:spcBef>
              <a:spcAft>
                <a:spcPts val="0"/>
              </a:spcAft>
              <a:buFont typeface="Lucida Grande"/>
              <a:buChar char="-"/>
              <a:defRPr sz="14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pPr>
            <a:r>
              <a:rPr lang="en-US" sz="1800" dirty="0" smtClean="0"/>
              <a:t>			</a:t>
            </a:r>
          </a:p>
          <a:p>
            <a:r>
              <a:rPr lang="en-US" sz="1600" b="0" dirty="0" smtClean="0"/>
              <a:t>Full lifecycle technical support across four service levels</a:t>
            </a:r>
          </a:p>
          <a:p>
            <a:r>
              <a:rPr lang="en-US" sz="1600" b="0" dirty="0" smtClean="0"/>
              <a:t>Delivered by Apache Hadoop Experts/Committers</a:t>
            </a:r>
          </a:p>
          <a:p>
            <a:r>
              <a:rPr lang="en-US" sz="1600" b="0" dirty="0" smtClean="0"/>
              <a:t>Forward-compatible</a:t>
            </a:r>
            <a:endParaRPr lang="en-US" sz="1800" b="0" dirty="0"/>
          </a:p>
        </p:txBody>
      </p:sp>
      <p:sp>
        <p:nvSpPr>
          <p:cNvPr id="31" name="Text Placeholder 2"/>
          <p:cNvSpPr txBox="1">
            <a:spLocks/>
          </p:cNvSpPr>
          <p:nvPr/>
        </p:nvSpPr>
        <p:spPr>
          <a:xfrm>
            <a:off x="4956432" y="4057009"/>
            <a:ext cx="3134155" cy="381737"/>
          </a:xfrm>
          <a:prstGeom prst="rect">
            <a:avLst/>
          </a:prstGeom>
        </p:spPr>
        <p:txBody>
          <a:bodyPr vert="horz"/>
          <a:lstStyle>
            <a:lvl1pPr marL="168275" indent="-168275" algn="l" defTabSz="457200" rtl="0" eaLnBrk="1" fontAlgn="base" hangingPunct="1">
              <a:spcBef>
                <a:spcPct val="20000"/>
              </a:spcBef>
              <a:spcAft>
                <a:spcPct val="0"/>
              </a:spcAft>
              <a:buClr>
                <a:srgbClr val="69BE28"/>
              </a:buClr>
              <a:buFont typeface="Arial" charset="0"/>
              <a:buChar char="•"/>
              <a:defRPr sz="2400" b="1" i="0" kern="1200">
                <a:solidFill>
                  <a:schemeClr val="tx1"/>
                </a:solidFill>
                <a:latin typeface="Arial"/>
                <a:ea typeface="ヒラギノ角ゴ Pro W3" charset="-128"/>
                <a:cs typeface="Arial"/>
              </a:defRPr>
            </a:lvl1pPr>
            <a:lvl2pPr marL="566738" indent="-168275" algn="l" defTabSz="457200" rtl="0" eaLnBrk="1" fontAlgn="base" hangingPunct="1">
              <a:spcBef>
                <a:spcPct val="20000"/>
              </a:spcBef>
              <a:spcAft>
                <a:spcPct val="0"/>
              </a:spcAft>
              <a:buFont typeface="Lucida Grande"/>
              <a:buChar char="–"/>
              <a:defRPr sz="2000" kern="1200">
                <a:solidFill>
                  <a:schemeClr val="tx1"/>
                </a:solidFill>
                <a:latin typeface="+mn-lt"/>
                <a:ea typeface="ヒラギノ角ゴ Pro W3" charset="-128"/>
                <a:cs typeface="ヒラギノ角ゴ Pro W3" charset="-128"/>
              </a:defRPr>
            </a:lvl2pPr>
            <a:lvl3pPr marL="1081088" indent="-166688" algn="l" defTabSz="457200" rtl="0" eaLnBrk="1" fontAlgn="base" hangingPunct="1">
              <a:spcBef>
                <a:spcPct val="20000"/>
              </a:spcBef>
              <a:spcAft>
                <a:spcPts val="0"/>
              </a:spcAft>
              <a:buFont typeface="Lucida Grande"/>
              <a:buChar char="–"/>
              <a:defRPr sz="1800" kern="1200">
                <a:solidFill>
                  <a:schemeClr val="tx1"/>
                </a:solidFill>
                <a:latin typeface="+mn-lt"/>
                <a:ea typeface="ヒラギノ角ゴ Pro W3" charset="-128"/>
                <a:cs typeface="ヒラギノ角ゴ Pro W3" charset="-128"/>
              </a:defRPr>
            </a:lvl3pPr>
            <a:lvl4pPr marL="1543050" indent="-171450" algn="l" defTabSz="457200" rtl="0" eaLnBrk="1" fontAlgn="base" hangingPunct="1">
              <a:spcBef>
                <a:spcPct val="20000"/>
              </a:spcBef>
              <a:spcAft>
                <a:spcPts val="0"/>
              </a:spcAft>
              <a:buFont typeface="Arial" charset="0"/>
              <a:buChar char="–"/>
              <a:defRPr sz="1600" kern="1200">
                <a:solidFill>
                  <a:schemeClr val="tx1"/>
                </a:solidFill>
                <a:latin typeface="+mn-lt"/>
                <a:ea typeface="ヒラギノ角ゴ Pro W3" charset="-128"/>
                <a:cs typeface="ヒラギノ角ゴ Pro W3" charset="-128"/>
              </a:defRPr>
            </a:lvl4pPr>
            <a:lvl5pPr marL="2005013" indent="-176213" algn="l" defTabSz="457200" rtl="0" eaLnBrk="1" fontAlgn="base" hangingPunct="1">
              <a:spcBef>
                <a:spcPct val="20000"/>
              </a:spcBef>
              <a:spcAft>
                <a:spcPts val="0"/>
              </a:spcAft>
              <a:buFont typeface="Lucida Grande"/>
              <a:buChar char="-"/>
              <a:defRPr sz="14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charset="0"/>
              <a:buNone/>
            </a:pPr>
            <a:r>
              <a:rPr lang="en-US" sz="1800" dirty="0" smtClean="0"/>
              <a:t>Hortonworks Support</a:t>
            </a:r>
            <a:endParaRPr lang="en-US" sz="2000" dirty="0"/>
          </a:p>
        </p:txBody>
      </p:sp>
      <p:sp>
        <p:nvSpPr>
          <p:cNvPr id="32" name="Rectangle 31"/>
          <p:cNvSpPr/>
          <p:nvPr/>
        </p:nvSpPr>
        <p:spPr>
          <a:xfrm>
            <a:off x="1266832" y="5959310"/>
            <a:ext cx="2082722" cy="276999"/>
          </a:xfrm>
          <a:prstGeom prst="rect">
            <a:avLst/>
          </a:prstGeom>
        </p:spPr>
        <p:txBody>
          <a:bodyPr wrap="none">
            <a:spAutoFit/>
          </a:bodyPr>
          <a:lstStyle/>
          <a:p>
            <a:r>
              <a:rPr lang="en-US" sz="1200" b="1" dirty="0">
                <a:solidFill>
                  <a:srgbClr val="92D050"/>
                </a:solidFill>
              </a:rPr>
              <a:t>hortonworks.com</a:t>
            </a:r>
            <a:r>
              <a:rPr lang="en-US" sz="1200" b="1" dirty="0" smtClean="0">
                <a:solidFill>
                  <a:srgbClr val="92D050"/>
                </a:solidFill>
              </a:rPr>
              <a:t>/training</a:t>
            </a:r>
            <a:endParaRPr lang="en-US" sz="1200" b="1" dirty="0">
              <a:solidFill>
                <a:srgbClr val="92D050"/>
              </a:solidFill>
            </a:endParaRPr>
          </a:p>
        </p:txBody>
      </p:sp>
      <p:sp>
        <p:nvSpPr>
          <p:cNvPr id="33" name="Rectangle 32"/>
          <p:cNvSpPr/>
          <p:nvPr/>
        </p:nvSpPr>
        <p:spPr>
          <a:xfrm>
            <a:off x="5014648" y="5959310"/>
            <a:ext cx="2091212" cy="276999"/>
          </a:xfrm>
          <a:prstGeom prst="rect">
            <a:avLst/>
          </a:prstGeom>
        </p:spPr>
        <p:txBody>
          <a:bodyPr wrap="none">
            <a:spAutoFit/>
          </a:bodyPr>
          <a:lstStyle/>
          <a:p>
            <a:r>
              <a:rPr lang="en-US" sz="1200" b="1" dirty="0">
                <a:solidFill>
                  <a:srgbClr val="92D050"/>
                </a:solidFill>
              </a:rPr>
              <a:t>hortonworks.com</a:t>
            </a:r>
            <a:r>
              <a:rPr lang="en-US" sz="1200" b="1" dirty="0" smtClean="0">
                <a:solidFill>
                  <a:srgbClr val="92D050"/>
                </a:solidFill>
              </a:rPr>
              <a:t>/support</a:t>
            </a:r>
            <a:endParaRPr lang="en-US" sz="1200" b="1" dirty="0">
              <a:solidFill>
                <a:srgbClr val="92D050"/>
              </a:solidFill>
            </a:endParaRPr>
          </a:p>
        </p:txBody>
      </p:sp>
      <p:pic>
        <p:nvPicPr>
          <p:cNvPr id="5" name="Picture 4" descr="Screen Shot 2012-09-29 at 12.31.51 PM.png"/>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38212" y="1244111"/>
            <a:ext cx="1851529" cy="746428"/>
          </a:xfrm>
          <a:prstGeom prst="rect">
            <a:avLst/>
          </a:prstGeom>
        </p:spPr>
      </p:pic>
    </p:spTree>
    <p:extLst>
      <p:ext uri="{BB962C8B-B14F-4D97-AF65-F5344CB8AC3E}">
        <p14:creationId xmlns:p14="http://schemas.microsoft.com/office/powerpoint/2010/main" val="15527500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Thank You!</a:t>
            </a:r>
            <a:endParaRPr lang="en-US" dirty="0"/>
          </a:p>
        </p:txBody>
      </p:sp>
      <p:sp>
        <p:nvSpPr>
          <p:cNvPr id="7" name="Subtitle 6"/>
          <p:cNvSpPr>
            <a:spLocks noGrp="1"/>
          </p:cNvSpPr>
          <p:nvPr>
            <p:ph type="subTitle" idx="1"/>
          </p:nvPr>
        </p:nvSpPr>
        <p:spPr>
          <a:xfrm>
            <a:off x="437411" y="2992663"/>
            <a:ext cx="8259884" cy="1854704"/>
          </a:xfrm>
        </p:spPr>
        <p:txBody>
          <a:bodyPr>
            <a:normAutofit/>
          </a:bodyPr>
          <a:lstStyle/>
          <a:p>
            <a:r>
              <a:rPr lang="en-US" dirty="0" smtClean="0"/>
              <a:t>Questions &amp; Answers</a:t>
            </a:r>
          </a:p>
          <a:p>
            <a:endParaRPr lang="en-US" dirty="0" smtClean="0"/>
          </a:p>
          <a:p>
            <a:r>
              <a:rPr lang="en-US" dirty="0" smtClean="0"/>
              <a:t>Follow:</a:t>
            </a:r>
            <a:r>
              <a:rPr lang="en-US" dirty="0"/>
              <a:t> </a:t>
            </a:r>
            <a:r>
              <a:rPr lang="en-US" dirty="0" smtClean="0"/>
              <a:t>@</a:t>
            </a:r>
            <a:r>
              <a:rPr lang="en-US" dirty="0" err="1" smtClean="0"/>
              <a:t>hortonworks</a:t>
            </a:r>
            <a:r>
              <a:rPr lang="en-US" dirty="0" smtClean="0"/>
              <a:t> &amp; @</a:t>
            </a:r>
            <a:r>
              <a:rPr lang="en-US" dirty="0" err="1" smtClean="0"/>
              <a:t>shaunconnolly</a:t>
            </a:r>
            <a:endParaRPr lang="en-US" dirty="0"/>
          </a:p>
        </p:txBody>
      </p:sp>
      <p:sp>
        <p:nvSpPr>
          <p:cNvPr id="4" name="Slide Number Placeholder 3"/>
          <p:cNvSpPr>
            <a:spLocks noGrp="1"/>
          </p:cNvSpPr>
          <p:nvPr>
            <p:ph type="sldNum" sz="quarter" idx="11"/>
          </p:nvPr>
        </p:nvSpPr>
        <p:spPr>
          <a:prstGeom prst="rect">
            <a:avLst/>
          </a:prstGeom>
        </p:spPr>
        <p:txBody>
          <a:bodyPr/>
          <a:lstStyle/>
          <a:p>
            <a:r>
              <a:rPr lang="en-US" smtClean="0"/>
              <a:t>Page </a:t>
            </a:r>
            <a:fld id="{3C1B2A0A-8F71-0647-B921-0CE0F4746A46}" type="slidenum">
              <a:rPr lang="en-US" smtClean="0"/>
              <a:pPr/>
              <a:t>17</a:t>
            </a:fld>
            <a:endParaRPr lang="en-US" dirty="0"/>
          </a:p>
        </p:txBody>
      </p:sp>
    </p:spTree>
    <p:extLst>
      <p:ext uri="{BB962C8B-B14F-4D97-AF65-F5344CB8AC3E}">
        <p14:creationId xmlns:p14="http://schemas.microsoft.com/office/powerpoint/2010/main" val="366409089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Shot 2012-07-25 at 1.24.17 PM.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13869" y="1425689"/>
            <a:ext cx="6983878" cy="4104346"/>
          </a:xfrm>
          <a:prstGeom prst="rect">
            <a:avLst/>
          </a:prstGeom>
        </p:spPr>
      </p:pic>
      <p:sp>
        <p:nvSpPr>
          <p:cNvPr id="2" name="Title 1"/>
          <p:cNvSpPr>
            <a:spLocks noGrp="1"/>
          </p:cNvSpPr>
          <p:nvPr>
            <p:ph type="title"/>
          </p:nvPr>
        </p:nvSpPr>
        <p:spPr/>
        <p:txBody>
          <a:bodyPr>
            <a:noAutofit/>
          </a:bodyPr>
          <a:lstStyle/>
          <a:p>
            <a:r>
              <a:rPr lang="en-US" sz="2800" dirty="0" smtClean="0"/>
              <a:t>Big Data: Changing The Game for Organizations</a:t>
            </a:r>
            <a:endParaRPr lang="en-US" sz="4000" dirty="0"/>
          </a:p>
        </p:txBody>
      </p:sp>
      <p:sp>
        <p:nvSpPr>
          <p:cNvPr id="59" name="Slide Number Placeholder 3"/>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2</a:t>
            </a:fld>
            <a:endParaRPr lang="en-US" dirty="0"/>
          </a:p>
        </p:txBody>
      </p:sp>
      <p:sp>
        <p:nvSpPr>
          <p:cNvPr id="13" name="Up Arrow 12"/>
          <p:cNvSpPr/>
          <p:nvPr/>
        </p:nvSpPr>
        <p:spPr>
          <a:xfrm>
            <a:off x="1095430" y="1391920"/>
            <a:ext cx="452595" cy="4294475"/>
          </a:xfrm>
          <a:prstGeom prst="upArrow">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endParaRPr lang="en-US" sz="1200" dirty="0"/>
          </a:p>
        </p:txBody>
      </p:sp>
      <p:sp>
        <p:nvSpPr>
          <p:cNvPr id="84" name="Up Arrow 83"/>
          <p:cNvSpPr/>
          <p:nvPr/>
        </p:nvSpPr>
        <p:spPr>
          <a:xfrm rot="5400000">
            <a:off x="4564812" y="2024515"/>
            <a:ext cx="452595" cy="7161460"/>
          </a:xfrm>
          <a:prstGeom prst="upArrow">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endParaRPr lang="en-US" sz="1200" dirty="0"/>
          </a:p>
        </p:txBody>
      </p:sp>
      <p:sp>
        <p:nvSpPr>
          <p:cNvPr id="14" name="Rectangle 13"/>
          <p:cNvSpPr/>
          <p:nvPr/>
        </p:nvSpPr>
        <p:spPr>
          <a:xfrm>
            <a:off x="1216728" y="5447030"/>
            <a:ext cx="214631" cy="63500"/>
          </a:xfrm>
          <a:prstGeom prst="rect">
            <a:avLst/>
          </a:prstGeom>
          <a:solidFill>
            <a:srgbClr val="84A8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6" name="TextBox 85"/>
          <p:cNvSpPr txBox="1"/>
          <p:nvPr/>
        </p:nvSpPr>
        <p:spPr>
          <a:xfrm>
            <a:off x="509485" y="4584175"/>
            <a:ext cx="949113" cy="261610"/>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100" b="1" i="1" u="none" strike="noStrike" kern="0" cap="none" spc="0" normalizeH="0" baseline="0" noProof="0" dirty="0" smtClean="0">
                <a:ln>
                  <a:noFill/>
                </a:ln>
                <a:solidFill>
                  <a:schemeClr val="bg1">
                    <a:lumMod val="50000"/>
                    <a:lumOff val="50000"/>
                  </a:schemeClr>
                </a:solidFill>
                <a:uLnTx/>
                <a:uFillTx/>
                <a:latin typeface="Arial"/>
                <a:cs typeface="Arial"/>
              </a:rPr>
              <a:t>Megabytes</a:t>
            </a:r>
            <a:endParaRPr kumimoji="0" lang="en-US" sz="1100" b="1" i="1" u="none" strike="noStrike" kern="0" cap="none" spc="0" normalizeH="0" baseline="0" noProof="0" dirty="0">
              <a:ln>
                <a:noFill/>
              </a:ln>
              <a:solidFill>
                <a:schemeClr val="bg1">
                  <a:lumMod val="50000"/>
                  <a:lumOff val="50000"/>
                </a:schemeClr>
              </a:solidFill>
              <a:uLnTx/>
              <a:uFillTx/>
              <a:latin typeface="Arial"/>
              <a:cs typeface="Arial"/>
            </a:endParaRPr>
          </a:p>
        </p:txBody>
      </p:sp>
      <p:sp>
        <p:nvSpPr>
          <p:cNvPr id="92" name="TextBox 91"/>
          <p:cNvSpPr txBox="1"/>
          <p:nvPr/>
        </p:nvSpPr>
        <p:spPr>
          <a:xfrm>
            <a:off x="491805" y="3727645"/>
            <a:ext cx="966793" cy="276999"/>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200" b="1" i="1" u="none" strike="noStrike" kern="0" cap="none" spc="0" normalizeH="0" baseline="0" noProof="0" dirty="0" smtClean="0">
                <a:ln>
                  <a:noFill/>
                </a:ln>
                <a:solidFill>
                  <a:schemeClr val="bg1">
                    <a:lumMod val="50000"/>
                    <a:lumOff val="50000"/>
                  </a:schemeClr>
                </a:solidFill>
                <a:uLnTx/>
                <a:uFillTx/>
                <a:latin typeface="Arial"/>
                <a:cs typeface="Arial"/>
              </a:rPr>
              <a:t>Gigabytes</a:t>
            </a:r>
            <a:endParaRPr kumimoji="0" lang="en-US" sz="1200" b="1" i="1" u="none" strike="noStrike" kern="0" cap="none" spc="0" normalizeH="0" baseline="0" noProof="0" dirty="0">
              <a:ln>
                <a:noFill/>
              </a:ln>
              <a:solidFill>
                <a:schemeClr val="bg1">
                  <a:lumMod val="50000"/>
                  <a:lumOff val="50000"/>
                </a:schemeClr>
              </a:solidFill>
              <a:uLnTx/>
              <a:uFillTx/>
              <a:latin typeface="Arial"/>
              <a:cs typeface="Arial"/>
            </a:endParaRPr>
          </a:p>
        </p:txBody>
      </p:sp>
      <p:sp>
        <p:nvSpPr>
          <p:cNvPr id="95" name="TextBox 94"/>
          <p:cNvSpPr txBox="1"/>
          <p:nvPr/>
        </p:nvSpPr>
        <p:spPr>
          <a:xfrm>
            <a:off x="382169" y="2840339"/>
            <a:ext cx="1076429" cy="307777"/>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1400" b="1" i="1" u="none" strike="noStrike" kern="0" cap="none" spc="0" normalizeH="0" baseline="0" noProof="0" dirty="0" smtClean="0">
                <a:ln>
                  <a:noFill/>
                </a:ln>
                <a:solidFill>
                  <a:schemeClr val="bg1">
                    <a:lumMod val="50000"/>
                    <a:lumOff val="50000"/>
                  </a:schemeClr>
                </a:solidFill>
                <a:uLnTx/>
                <a:uFillTx/>
                <a:latin typeface="Arial"/>
                <a:cs typeface="Arial"/>
              </a:rPr>
              <a:t>Terabytes</a:t>
            </a:r>
            <a:endParaRPr kumimoji="0" lang="en-US" sz="1400" b="1" i="1" u="none" strike="noStrike" kern="0" cap="none" spc="0" normalizeH="0" baseline="0" noProof="0" dirty="0">
              <a:ln>
                <a:noFill/>
              </a:ln>
              <a:solidFill>
                <a:schemeClr val="bg1">
                  <a:lumMod val="50000"/>
                  <a:lumOff val="50000"/>
                </a:schemeClr>
              </a:solidFill>
              <a:uLnTx/>
              <a:uFillTx/>
              <a:latin typeface="Arial"/>
              <a:cs typeface="Arial"/>
            </a:endParaRPr>
          </a:p>
        </p:txBody>
      </p:sp>
      <p:sp>
        <p:nvSpPr>
          <p:cNvPr id="96" name="TextBox 95"/>
          <p:cNvSpPr txBox="1"/>
          <p:nvPr/>
        </p:nvSpPr>
        <p:spPr>
          <a:xfrm>
            <a:off x="128934" y="1922255"/>
            <a:ext cx="1329664" cy="369332"/>
          </a:xfrm>
          <a:prstGeom prst="rect">
            <a:avLst/>
          </a:prstGeom>
          <a:noFill/>
        </p:spPr>
        <p:txBody>
          <a:bodyPr wrap="non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b="1" i="1" u="none" strike="noStrike" kern="0" cap="none" spc="0" normalizeH="0" baseline="0" noProof="0" dirty="0" smtClean="0">
                <a:ln>
                  <a:noFill/>
                </a:ln>
                <a:solidFill>
                  <a:srgbClr val="69BE28"/>
                </a:solidFill>
                <a:uLnTx/>
                <a:uFillTx/>
                <a:latin typeface="Arial"/>
                <a:cs typeface="Arial"/>
              </a:rPr>
              <a:t>Petabytes</a:t>
            </a:r>
            <a:endParaRPr kumimoji="0" lang="en-US" b="1" i="1" u="none" strike="noStrike" kern="0" cap="none" spc="0" normalizeH="0" baseline="0" noProof="0" dirty="0">
              <a:ln>
                <a:noFill/>
              </a:ln>
              <a:solidFill>
                <a:srgbClr val="69BE28"/>
              </a:solidFill>
              <a:uLnTx/>
              <a:uFillTx/>
              <a:latin typeface="Arial"/>
              <a:cs typeface="Arial"/>
            </a:endParaRPr>
          </a:p>
        </p:txBody>
      </p:sp>
      <p:sp>
        <p:nvSpPr>
          <p:cNvPr id="18" name="Rectangle 17"/>
          <p:cNvSpPr/>
          <p:nvPr/>
        </p:nvSpPr>
        <p:spPr bwMode="auto">
          <a:xfrm>
            <a:off x="1425554" y="4685774"/>
            <a:ext cx="1447800" cy="801521"/>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p>
            <a:pPr marL="0" marR="0" lvl="0" indent="0" defTabSz="914400" rtl="0" eaLnBrk="0" fontAlgn="base" latinLnBrk="0" hangingPunct="0">
              <a:spcBef>
                <a:spcPts val="300"/>
              </a:spcBef>
              <a:spcAft>
                <a:spcPct val="0"/>
              </a:spcAft>
              <a:buClrTx/>
              <a:buSzTx/>
              <a:buFontTx/>
              <a:buNone/>
              <a:tabLst/>
              <a:defRPr/>
            </a:pPr>
            <a:r>
              <a:rPr kumimoji="0" lang="en-US" sz="1100" b="1" i="0" u="none" strike="noStrike" kern="0" cap="none" spc="0" normalizeH="0" baseline="0" noProof="0" dirty="0" smtClean="0">
                <a:ln>
                  <a:noFill/>
                </a:ln>
                <a:solidFill>
                  <a:srgbClr val="44697D"/>
                </a:solidFill>
                <a:uLnTx/>
                <a:uFillTx/>
                <a:latin typeface="Arial"/>
                <a:ea typeface="ＭＳ Ｐゴシック" pitchFamily="48" charset="-128"/>
                <a:cs typeface="Arial"/>
              </a:rPr>
              <a:t>Purchase detail</a:t>
            </a:r>
          </a:p>
          <a:p>
            <a:pPr marL="0" marR="0" lvl="0" indent="0" defTabSz="914400" rtl="0" eaLnBrk="0" fontAlgn="base" latinLnBrk="0" hangingPunct="0">
              <a:spcBef>
                <a:spcPts val="300"/>
              </a:spcBef>
              <a:spcAft>
                <a:spcPct val="0"/>
              </a:spcAft>
              <a:buClrTx/>
              <a:buSzTx/>
              <a:buFontTx/>
              <a:buNone/>
              <a:tabLst/>
              <a:defRPr/>
            </a:pPr>
            <a:r>
              <a:rPr kumimoji="0" lang="en-US" sz="1100" b="1" i="0" u="none" strike="noStrike" kern="0" cap="none" spc="0" normalizeH="0" baseline="0" noProof="0" dirty="0" smtClean="0">
                <a:ln>
                  <a:noFill/>
                </a:ln>
                <a:solidFill>
                  <a:srgbClr val="44697D"/>
                </a:solidFill>
                <a:uLnTx/>
                <a:uFillTx/>
                <a:latin typeface="Arial"/>
                <a:ea typeface="ＭＳ Ｐゴシック" pitchFamily="48" charset="-128"/>
                <a:cs typeface="Arial"/>
              </a:rPr>
              <a:t>Purchase record</a:t>
            </a:r>
          </a:p>
          <a:p>
            <a:pPr marL="0" marR="0" lvl="0" indent="0" defTabSz="914400" rtl="0" eaLnBrk="0" fontAlgn="base" latinLnBrk="0" hangingPunct="0">
              <a:spcBef>
                <a:spcPts val="300"/>
              </a:spcBef>
              <a:spcAft>
                <a:spcPct val="0"/>
              </a:spcAft>
              <a:buClrTx/>
              <a:buSzTx/>
              <a:buFontTx/>
              <a:buNone/>
              <a:tabLst/>
              <a:defRPr/>
            </a:pPr>
            <a:r>
              <a:rPr kumimoji="0" lang="en-US" sz="1100" b="1" i="0" u="none" strike="noStrike" kern="0" cap="none" spc="0" normalizeH="0" baseline="0" noProof="0" dirty="0" smtClean="0">
                <a:ln>
                  <a:noFill/>
                </a:ln>
                <a:solidFill>
                  <a:srgbClr val="44697D"/>
                </a:solidFill>
                <a:uLnTx/>
                <a:uFillTx/>
                <a:latin typeface="Arial"/>
                <a:ea typeface="ＭＳ Ｐゴシック" pitchFamily="48" charset="-128"/>
                <a:cs typeface="Arial"/>
              </a:rPr>
              <a:t>Payment record</a:t>
            </a:r>
          </a:p>
        </p:txBody>
      </p:sp>
      <p:sp>
        <p:nvSpPr>
          <p:cNvPr id="19" name="TextBox 18"/>
          <p:cNvSpPr txBox="1"/>
          <p:nvPr/>
        </p:nvSpPr>
        <p:spPr>
          <a:xfrm>
            <a:off x="1486514" y="4396297"/>
            <a:ext cx="553820" cy="307777"/>
          </a:xfrm>
          <a:prstGeom prst="rect">
            <a:avLst/>
          </a:prstGeom>
          <a:noFill/>
          <a:effectLst>
            <a:outerShdw blurRad="50800" dist="38100" dir="2700000" algn="tl" rotWithShape="0">
              <a:prstClr val="black">
                <a:alpha val="40000"/>
              </a:prstClr>
            </a:outerShdw>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bg1">
                    <a:lumMod val="10000"/>
                    <a:lumOff val="90000"/>
                  </a:schemeClr>
                </a:solidFill>
                <a:uLnTx/>
                <a:uFillTx/>
                <a:latin typeface="Arial"/>
                <a:cs typeface="Arial"/>
              </a:rPr>
              <a:t>ERP</a:t>
            </a:r>
            <a:endParaRPr kumimoji="0" lang="en-US" sz="1400" b="1" i="0" u="none" strike="noStrike" kern="0" cap="none" spc="0" normalizeH="0" baseline="0" noProof="0" dirty="0">
              <a:ln>
                <a:noFill/>
              </a:ln>
              <a:solidFill>
                <a:schemeClr val="bg1">
                  <a:lumMod val="10000"/>
                  <a:lumOff val="90000"/>
                </a:schemeClr>
              </a:solidFill>
              <a:uLnTx/>
              <a:uFillTx/>
              <a:latin typeface="Arial"/>
              <a:cs typeface="Arial"/>
            </a:endParaRPr>
          </a:p>
        </p:txBody>
      </p:sp>
      <p:sp>
        <p:nvSpPr>
          <p:cNvPr id="24" name="TextBox 23"/>
          <p:cNvSpPr txBox="1"/>
          <p:nvPr/>
        </p:nvSpPr>
        <p:spPr>
          <a:xfrm>
            <a:off x="1486514" y="3687005"/>
            <a:ext cx="651941" cy="338554"/>
          </a:xfrm>
          <a:prstGeom prst="rect">
            <a:avLst/>
          </a:prstGeom>
          <a:noFill/>
          <a:effectLst>
            <a:outerShdw blurRad="50800" dist="38100" dir="2700000" algn="tl" rotWithShape="0">
              <a:prstClr val="black">
                <a:alpha val="40000"/>
              </a:prstClr>
            </a:outerShdw>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schemeClr val="bg1">
                    <a:lumMod val="10000"/>
                    <a:lumOff val="90000"/>
                  </a:schemeClr>
                </a:solidFill>
                <a:uLnTx/>
                <a:uFillTx/>
                <a:latin typeface="Arial"/>
                <a:cs typeface="Arial"/>
              </a:rPr>
              <a:t>CRM</a:t>
            </a:r>
            <a:endParaRPr kumimoji="0" lang="en-US" sz="1600" b="1" i="0" u="none" strike="noStrike" kern="0" cap="none" spc="0" normalizeH="0" baseline="0" noProof="0" dirty="0">
              <a:ln>
                <a:noFill/>
              </a:ln>
              <a:solidFill>
                <a:schemeClr val="bg1">
                  <a:lumMod val="10000"/>
                  <a:lumOff val="90000"/>
                </a:schemeClr>
              </a:solidFill>
              <a:uLnTx/>
              <a:uFillTx/>
              <a:latin typeface="Arial"/>
              <a:cs typeface="Arial"/>
            </a:endParaRPr>
          </a:p>
        </p:txBody>
      </p:sp>
      <p:sp>
        <p:nvSpPr>
          <p:cNvPr id="25" name="TextBox 24"/>
          <p:cNvSpPr txBox="1"/>
          <p:nvPr/>
        </p:nvSpPr>
        <p:spPr>
          <a:xfrm>
            <a:off x="1486514" y="2857080"/>
            <a:ext cx="723200" cy="369332"/>
          </a:xfrm>
          <a:prstGeom prst="rect">
            <a:avLst/>
          </a:prstGeom>
          <a:noFill/>
          <a:effectLst>
            <a:outerShdw blurRad="50800" dist="38100" dir="2700000" algn="tl" rotWithShape="0">
              <a:prstClr val="black">
                <a:alpha val="40000"/>
              </a:prstClr>
            </a:outerShdw>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schemeClr val="bg1">
                    <a:lumMod val="10000"/>
                    <a:lumOff val="90000"/>
                  </a:schemeClr>
                </a:solidFill>
                <a:uLnTx/>
                <a:uFillTx/>
                <a:latin typeface="Arial"/>
                <a:cs typeface="Arial"/>
              </a:rPr>
              <a:t>WEB</a:t>
            </a:r>
            <a:endParaRPr kumimoji="0" lang="en-US" sz="1400" b="1" i="0" u="none" strike="noStrike" kern="0" cap="none" spc="0" normalizeH="0" baseline="0" noProof="0" dirty="0">
              <a:ln>
                <a:noFill/>
              </a:ln>
              <a:solidFill>
                <a:schemeClr val="bg1">
                  <a:lumMod val="10000"/>
                  <a:lumOff val="90000"/>
                </a:schemeClr>
              </a:solidFill>
              <a:uLnTx/>
              <a:uFillTx/>
              <a:latin typeface="Arial"/>
              <a:cs typeface="Arial"/>
            </a:endParaRPr>
          </a:p>
        </p:txBody>
      </p:sp>
      <p:sp>
        <p:nvSpPr>
          <p:cNvPr id="26" name="TextBox 25"/>
          <p:cNvSpPr txBox="1"/>
          <p:nvPr/>
        </p:nvSpPr>
        <p:spPr>
          <a:xfrm>
            <a:off x="1486514" y="1722200"/>
            <a:ext cx="1672253" cy="461665"/>
          </a:xfrm>
          <a:prstGeom prst="rect">
            <a:avLst/>
          </a:prstGeom>
          <a:noFill/>
          <a:effectLst>
            <a:outerShdw blurRad="50800" dist="38100" dir="2700000" algn="tl" rotWithShape="0">
              <a:prstClr val="black">
                <a:alpha val="40000"/>
              </a:prstClr>
            </a:outerShdw>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smtClean="0">
                <a:ln>
                  <a:noFill/>
                </a:ln>
                <a:solidFill>
                  <a:schemeClr val="bg2"/>
                </a:solidFill>
                <a:uLnTx/>
                <a:uFillTx/>
                <a:latin typeface="Arial"/>
                <a:cs typeface="Arial"/>
              </a:rPr>
              <a:t>BIG</a:t>
            </a:r>
            <a:r>
              <a:rPr kumimoji="0" lang="en-US" sz="2400" b="1" i="0" u="none" strike="noStrike" kern="0" cap="none" spc="0" normalizeH="0" noProof="0" dirty="0" smtClean="0">
                <a:ln>
                  <a:noFill/>
                </a:ln>
                <a:solidFill>
                  <a:schemeClr val="bg2"/>
                </a:solidFill>
                <a:uLnTx/>
                <a:uFillTx/>
                <a:latin typeface="Arial"/>
                <a:cs typeface="Arial"/>
              </a:rPr>
              <a:t> DATA</a:t>
            </a:r>
            <a:endParaRPr kumimoji="0" lang="en-US" sz="2400" b="1" i="0" u="none" strike="noStrike" kern="0" cap="none" spc="0" normalizeH="0" baseline="0" noProof="0" dirty="0">
              <a:ln>
                <a:noFill/>
              </a:ln>
              <a:solidFill>
                <a:schemeClr val="bg2"/>
              </a:solidFill>
              <a:uLnTx/>
              <a:uFillTx/>
              <a:latin typeface="Arial"/>
              <a:cs typeface="Arial"/>
            </a:endParaRPr>
          </a:p>
        </p:txBody>
      </p:sp>
      <p:sp>
        <p:nvSpPr>
          <p:cNvPr id="33" name="TextBox 32"/>
          <p:cNvSpPr txBox="1"/>
          <p:nvPr/>
        </p:nvSpPr>
        <p:spPr>
          <a:xfrm>
            <a:off x="3245687" y="5062081"/>
            <a:ext cx="1205726" cy="376804"/>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chemeClr val="bg2"/>
                </a:solidFill>
                <a:uLnTx/>
                <a:uFillTx/>
                <a:latin typeface="Arial"/>
                <a:ea typeface="ＭＳ Ｐゴシック" pitchFamily="48" charset="-128"/>
                <a:cs typeface="Arial"/>
              </a:defRPr>
            </a:lvl1pPr>
          </a:lstStyle>
          <a:p>
            <a:r>
              <a:rPr lang="en-US" dirty="0" smtClean="0">
                <a:solidFill>
                  <a:srgbClr val="44697D"/>
                </a:solidFill>
              </a:rPr>
              <a:t>Offer details</a:t>
            </a:r>
            <a:endParaRPr lang="en-US" dirty="0">
              <a:solidFill>
                <a:srgbClr val="44697D"/>
              </a:solidFill>
            </a:endParaRPr>
          </a:p>
        </p:txBody>
      </p:sp>
      <p:sp>
        <p:nvSpPr>
          <p:cNvPr id="34" name="TextBox 33"/>
          <p:cNvSpPr txBox="1"/>
          <p:nvPr/>
        </p:nvSpPr>
        <p:spPr>
          <a:xfrm>
            <a:off x="3076185" y="4668764"/>
            <a:ext cx="1399467" cy="376804"/>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chemeClr val="bg2"/>
                </a:solidFill>
                <a:uLnTx/>
                <a:uFillTx/>
                <a:latin typeface="Arial"/>
                <a:ea typeface="ＭＳ Ｐゴシック" pitchFamily="48" charset="-128"/>
                <a:cs typeface="Arial"/>
              </a:defRPr>
            </a:lvl1pPr>
          </a:lstStyle>
          <a:p>
            <a:r>
              <a:rPr lang="en-US" dirty="0" smtClean="0">
                <a:solidFill>
                  <a:srgbClr val="44697D"/>
                </a:solidFill>
              </a:rPr>
              <a:t>Support </a:t>
            </a:r>
            <a:r>
              <a:rPr lang="en-US" dirty="0">
                <a:solidFill>
                  <a:srgbClr val="44697D"/>
                </a:solidFill>
              </a:rPr>
              <a:t>Contacts</a:t>
            </a:r>
          </a:p>
        </p:txBody>
      </p:sp>
      <p:sp>
        <p:nvSpPr>
          <p:cNvPr id="35" name="TextBox 34"/>
          <p:cNvSpPr txBox="1"/>
          <p:nvPr/>
        </p:nvSpPr>
        <p:spPr>
          <a:xfrm>
            <a:off x="2682239" y="4291960"/>
            <a:ext cx="1503681" cy="376804"/>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chemeClr val="bg2"/>
                </a:solidFill>
                <a:uLnTx/>
                <a:uFillTx/>
                <a:latin typeface="Arial"/>
                <a:ea typeface="ＭＳ Ｐゴシック" pitchFamily="48" charset="-128"/>
                <a:cs typeface="Arial"/>
              </a:defRPr>
            </a:lvl1pPr>
          </a:lstStyle>
          <a:p>
            <a:r>
              <a:rPr lang="en-US" dirty="0" smtClean="0">
                <a:solidFill>
                  <a:srgbClr val="44697D"/>
                </a:solidFill>
              </a:rPr>
              <a:t>Customer Touches</a:t>
            </a:r>
            <a:endParaRPr lang="en-US" dirty="0">
              <a:solidFill>
                <a:srgbClr val="44697D"/>
              </a:solidFill>
            </a:endParaRPr>
          </a:p>
        </p:txBody>
      </p:sp>
      <p:sp>
        <p:nvSpPr>
          <p:cNvPr id="36" name="TextBox 35"/>
          <p:cNvSpPr txBox="1"/>
          <p:nvPr/>
        </p:nvSpPr>
        <p:spPr>
          <a:xfrm>
            <a:off x="2368586" y="3939868"/>
            <a:ext cx="1126453" cy="376804"/>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chemeClr val="bg2"/>
                </a:solidFill>
                <a:uLnTx/>
                <a:uFillTx/>
                <a:latin typeface="Arial"/>
                <a:ea typeface="ＭＳ Ｐゴシック" pitchFamily="48" charset="-128"/>
                <a:cs typeface="Arial"/>
              </a:defRPr>
            </a:lvl1pPr>
          </a:lstStyle>
          <a:p>
            <a:r>
              <a:rPr lang="en-US" dirty="0" smtClean="0">
                <a:solidFill>
                  <a:srgbClr val="44697D"/>
                </a:solidFill>
              </a:rPr>
              <a:t>Segmentation</a:t>
            </a:r>
            <a:endParaRPr lang="en-US" dirty="0">
              <a:solidFill>
                <a:srgbClr val="44697D"/>
              </a:solidFill>
            </a:endParaRPr>
          </a:p>
        </p:txBody>
      </p:sp>
      <p:sp>
        <p:nvSpPr>
          <p:cNvPr id="37" name="TextBox 36"/>
          <p:cNvSpPr txBox="1"/>
          <p:nvPr/>
        </p:nvSpPr>
        <p:spPr>
          <a:xfrm>
            <a:off x="2254223" y="2933142"/>
            <a:ext cx="1052842"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Web </a:t>
            </a:r>
            <a:r>
              <a:rPr lang="en-US" dirty="0" smtClean="0"/>
              <a:t>logs</a:t>
            </a:r>
            <a:endParaRPr lang="en-US" dirty="0"/>
          </a:p>
        </p:txBody>
      </p:sp>
      <p:sp>
        <p:nvSpPr>
          <p:cNvPr id="38" name="TextBox 37"/>
          <p:cNvSpPr txBox="1"/>
          <p:nvPr/>
        </p:nvSpPr>
        <p:spPr>
          <a:xfrm>
            <a:off x="4838774" y="5117337"/>
            <a:ext cx="1148188"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Offer history</a:t>
            </a:r>
          </a:p>
        </p:txBody>
      </p:sp>
      <p:sp>
        <p:nvSpPr>
          <p:cNvPr id="39" name="TextBox 38"/>
          <p:cNvSpPr txBox="1"/>
          <p:nvPr/>
        </p:nvSpPr>
        <p:spPr>
          <a:xfrm>
            <a:off x="2636086" y="3223065"/>
            <a:ext cx="10668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A/B testing</a:t>
            </a:r>
          </a:p>
        </p:txBody>
      </p:sp>
      <p:sp>
        <p:nvSpPr>
          <p:cNvPr id="40" name="TextBox 39"/>
          <p:cNvSpPr txBox="1"/>
          <p:nvPr/>
        </p:nvSpPr>
        <p:spPr>
          <a:xfrm>
            <a:off x="3847740" y="3859856"/>
            <a:ext cx="1466788"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Dynamic Pricing</a:t>
            </a:r>
          </a:p>
        </p:txBody>
      </p:sp>
      <p:sp>
        <p:nvSpPr>
          <p:cNvPr id="41" name="TextBox 40"/>
          <p:cNvSpPr txBox="1"/>
          <p:nvPr/>
        </p:nvSpPr>
        <p:spPr>
          <a:xfrm>
            <a:off x="4520174" y="4531142"/>
            <a:ext cx="1466788"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Affiliate Networks</a:t>
            </a:r>
          </a:p>
        </p:txBody>
      </p:sp>
      <p:sp>
        <p:nvSpPr>
          <p:cNvPr id="42" name="TextBox 41"/>
          <p:cNvSpPr txBox="1"/>
          <p:nvPr/>
        </p:nvSpPr>
        <p:spPr>
          <a:xfrm>
            <a:off x="4257040" y="4220899"/>
            <a:ext cx="1466788"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 Search Marketing</a:t>
            </a:r>
          </a:p>
        </p:txBody>
      </p:sp>
      <p:sp>
        <p:nvSpPr>
          <p:cNvPr id="43" name="TextBox 42"/>
          <p:cNvSpPr txBox="1"/>
          <p:nvPr/>
        </p:nvSpPr>
        <p:spPr>
          <a:xfrm>
            <a:off x="3208686" y="3492668"/>
            <a:ext cx="1791908" cy="308395"/>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Behavioral </a:t>
            </a:r>
            <a:r>
              <a:rPr lang="en-US" dirty="0" smtClean="0"/>
              <a:t> Targeting</a:t>
            </a:r>
            <a:endParaRPr lang="en-US" dirty="0"/>
          </a:p>
        </p:txBody>
      </p:sp>
      <p:sp>
        <p:nvSpPr>
          <p:cNvPr id="44" name="TextBox 43"/>
          <p:cNvSpPr txBox="1"/>
          <p:nvPr/>
        </p:nvSpPr>
        <p:spPr>
          <a:xfrm>
            <a:off x="4680012" y="4841385"/>
            <a:ext cx="1466788" cy="22732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Dynamic </a:t>
            </a:r>
            <a:r>
              <a:rPr lang="en-US" dirty="0" smtClean="0"/>
              <a:t>Funnels</a:t>
            </a:r>
            <a:endParaRPr lang="en-US" dirty="0"/>
          </a:p>
        </p:txBody>
      </p:sp>
      <p:sp>
        <p:nvSpPr>
          <p:cNvPr id="45" name="TextBox 44"/>
          <p:cNvSpPr txBox="1"/>
          <p:nvPr/>
        </p:nvSpPr>
        <p:spPr>
          <a:xfrm>
            <a:off x="5859497" y="4393684"/>
            <a:ext cx="2314223"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User Generated Content</a:t>
            </a:r>
          </a:p>
        </p:txBody>
      </p:sp>
      <p:sp>
        <p:nvSpPr>
          <p:cNvPr id="46" name="TextBox 45"/>
          <p:cNvSpPr txBox="1"/>
          <p:nvPr/>
        </p:nvSpPr>
        <p:spPr>
          <a:xfrm>
            <a:off x="2980783" y="1821930"/>
            <a:ext cx="1383245"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Mobile Web</a:t>
            </a:r>
          </a:p>
        </p:txBody>
      </p:sp>
      <p:sp>
        <p:nvSpPr>
          <p:cNvPr id="47" name="TextBox 46"/>
          <p:cNvSpPr txBox="1"/>
          <p:nvPr/>
        </p:nvSpPr>
        <p:spPr>
          <a:xfrm>
            <a:off x="4246409" y="2119986"/>
            <a:ext cx="96121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SMS/MMS</a:t>
            </a:r>
          </a:p>
        </p:txBody>
      </p:sp>
      <p:sp>
        <p:nvSpPr>
          <p:cNvPr id="48" name="TextBox 47"/>
          <p:cNvSpPr txBox="1"/>
          <p:nvPr/>
        </p:nvSpPr>
        <p:spPr>
          <a:xfrm>
            <a:off x="3084840" y="2114580"/>
            <a:ext cx="1118862"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Sentiment</a:t>
            </a:r>
          </a:p>
        </p:txBody>
      </p:sp>
      <p:sp>
        <p:nvSpPr>
          <p:cNvPr id="49" name="TextBox 48"/>
          <p:cNvSpPr txBox="1"/>
          <p:nvPr/>
        </p:nvSpPr>
        <p:spPr>
          <a:xfrm>
            <a:off x="5867400" y="4031846"/>
            <a:ext cx="19812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External Demographics</a:t>
            </a:r>
          </a:p>
        </p:txBody>
      </p:sp>
      <p:sp>
        <p:nvSpPr>
          <p:cNvPr id="50" name="TextBox 49"/>
          <p:cNvSpPr txBox="1"/>
          <p:nvPr/>
        </p:nvSpPr>
        <p:spPr>
          <a:xfrm>
            <a:off x="6238742" y="4753478"/>
            <a:ext cx="2059004"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HD Video, Audio, Images</a:t>
            </a:r>
          </a:p>
        </p:txBody>
      </p:sp>
      <p:sp>
        <p:nvSpPr>
          <p:cNvPr id="51" name="TextBox 50"/>
          <p:cNvSpPr txBox="1"/>
          <p:nvPr/>
        </p:nvSpPr>
        <p:spPr>
          <a:xfrm>
            <a:off x="4691819" y="2424955"/>
            <a:ext cx="13364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Speech to Text</a:t>
            </a:r>
          </a:p>
        </p:txBody>
      </p:sp>
      <p:sp>
        <p:nvSpPr>
          <p:cNvPr id="52" name="TextBox 51"/>
          <p:cNvSpPr txBox="1"/>
          <p:nvPr/>
        </p:nvSpPr>
        <p:spPr>
          <a:xfrm>
            <a:off x="6363908" y="5084189"/>
            <a:ext cx="1795516"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Product/Service Logs</a:t>
            </a:r>
          </a:p>
        </p:txBody>
      </p:sp>
      <p:sp>
        <p:nvSpPr>
          <p:cNvPr id="53" name="TextBox 52"/>
          <p:cNvSpPr txBox="1"/>
          <p:nvPr/>
        </p:nvSpPr>
        <p:spPr>
          <a:xfrm>
            <a:off x="3837580" y="2729854"/>
            <a:ext cx="2582333"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Social Interactions &amp; Feeds</a:t>
            </a:r>
          </a:p>
        </p:txBody>
      </p:sp>
      <p:sp>
        <p:nvSpPr>
          <p:cNvPr id="54" name="TextBox 53"/>
          <p:cNvSpPr txBox="1"/>
          <p:nvPr/>
        </p:nvSpPr>
        <p:spPr>
          <a:xfrm>
            <a:off x="5530788" y="3737878"/>
            <a:ext cx="19812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Business Data Feeds</a:t>
            </a:r>
          </a:p>
        </p:txBody>
      </p:sp>
      <p:sp>
        <p:nvSpPr>
          <p:cNvPr id="55" name="TextBox 54"/>
          <p:cNvSpPr txBox="1"/>
          <p:nvPr/>
        </p:nvSpPr>
        <p:spPr>
          <a:xfrm>
            <a:off x="2988914" y="2426990"/>
            <a:ext cx="19812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User Click Stream</a:t>
            </a:r>
          </a:p>
        </p:txBody>
      </p:sp>
      <p:sp>
        <p:nvSpPr>
          <p:cNvPr id="56" name="TextBox 55"/>
          <p:cNvSpPr txBox="1"/>
          <p:nvPr/>
        </p:nvSpPr>
        <p:spPr>
          <a:xfrm>
            <a:off x="4974652" y="3382183"/>
            <a:ext cx="2286000"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Sensors / RFID / Devices</a:t>
            </a:r>
          </a:p>
        </p:txBody>
      </p:sp>
      <p:sp>
        <p:nvSpPr>
          <p:cNvPr id="57" name="TextBox 56"/>
          <p:cNvSpPr txBox="1"/>
          <p:nvPr/>
        </p:nvSpPr>
        <p:spPr>
          <a:xfrm>
            <a:off x="4537772" y="3037928"/>
            <a:ext cx="2383367" cy="261610"/>
          </a:xfrm>
          <a:prstGeom prst="rect">
            <a:avLst/>
          </a:prstGeom>
          <a:no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vert="horz" wrap="square" lIns="91440" tIns="45720" rIns="91440" bIns="45720" numCol="1" rtlCol="0" anchor="ctr" anchorCtr="1" compatLnSpc="1">
            <a:prstTxWarp prst="textNoShape">
              <a:avLst/>
            </a:prstTxWarp>
          </a:bodyPr>
          <a:lstStyle>
            <a:defPPr>
              <a:defRPr lang="en-US"/>
            </a:defPPr>
            <a:lvl1pPr marL="0" marR="0" lvl="0" indent="0" defTabSz="914400" eaLnBrk="0" latinLnBrk="0" hangingPunct="0">
              <a:spcBef>
                <a:spcPts val="300"/>
              </a:spcBef>
              <a:buClrTx/>
              <a:buSzTx/>
              <a:buFontTx/>
              <a:buNone/>
              <a:tabLst/>
              <a:defRPr kumimoji="0" sz="1100" b="1" i="0" u="none" strike="noStrike" kern="0" cap="none" spc="0" normalizeH="0" baseline="0">
                <a:ln>
                  <a:noFill/>
                </a:ln>
                <a:solidFill>
                  <a:srgbClr val="44697D"/>
                </a:solidFill>
                <a:uLnTx/>
                <a:uFillTx/>
                <a:latin typeface="Arial"/>
                <a:ea typeface="ＭＳ Ｐゴシック" pitchFamily="48" charset="-128"/>
                <a:cs typeface="Arial"/>
              </a:defRPr>
            </a:lvl1pPr>
          </a:lstStyle>
          <a:p>
            <a:r>
              <a:rPr lang="en-US" dirty="0"/>
              <a:t>Spatial &amp; GPS Coordinates</a:t>
            </a:r>
          </a:p>
        </p:txBody>
      </p:sp>
      <p:sp>
        <p:nvSpPr>
          <p:cNvPr id="58" name="TextBox 57"/>
          <p:cNvSpPr txBox="1"/>
          <p:nvPr/>
        </p:nvSpPr>
        <p:spPr>
          <a:xfrm>
            <a:off x="2368586" y="5723377"/>
            <a:ext cx="5790838" cy="382486"/>
          </a:xfrm>
          <a:prstGeom prst="rect">
            <a:avLst/>
          </a:prstGeom>
        </p:spPr>
        <p:txBody>
          <a:bodyPr vert="horz" wrap="square" lIns="91440" tIns="45720" rIns="91440" bIns="45720" rtlCol="0">
            <a:noAutofit/>
          </a:bodyPr>
          <a:lstStyle/>
          <a:p>
            <a:pPr marL="0" marR="0" indent="0" algn="ctr" defTabSz="457200" rtl="0" eaLnBrk="1" fontAlgn="auto" latinLnBrk="0" hangingPunct="1">
              <a:lnSpc>
                <a:spcPct val="100000"/>
              </a:lnSpc>
              <a:spcBef>
                <a:spcPct val="20000"/>
              </a:spcBef>
              <a:spcAft>
                <a:spcPts val="0"/>
              </a:spcAft>
              <a:buClrTx/>
              <a:buSzTx/>
              <a:buFont typeface="Arial"/>
              <a:buNone/>
              <a:tabLst/>
            </a:pPr>
            <a:r>
              <a:rPr kumimoji="0" lang="en-US" sz="1600" b="1" u="none" strike="noStrike" kern="1200" cap="none" spc="0" normalizeH="0" baseline="0" noProof="0" dirty="0" smtClean="0">
                <a:ln>
                  <a:noFill/>
                </a:ln>
                <a:solidFill>
                  <a:schemeClr val="bg1">
                    <a:lumMod val="75000"/>
                    <a:lumOff val="25000"/>
                  </a:schemeClr>
                </a:solidFill>
                <a:uLnTx/>
                <a:uFillTx/>
                <a:latin typeface="Arial Bold"/>
                <a:ea typeface="+mn-ea"/>
                <a:cs typeface="Arial Bold"/>
              </a:rPr>
              <a:t>Increasing Data Variety and Complexity</a:t>
            </a:r>
          </a:p>
        </p:txBody>
      </p:sp>
      <p:sp>
        <p:nvSpPr>
          <p:cNvPr id="60" name="Title 1"/>
          <p:cNvSpPr txBox="1">
            <a:spLocks/>
          </p:cNvSpPr>
          <p:nvPr/>
        </p:nvSpPr>
        <p:spPr>
          <a:xfrm>
            <a:off x="4450252" y="1391385"/>
            <a:ext cx="4535418" cy="1016000"/>
          </a:xfrm>
          <a:prstGeom prst="rect">
            <a:avLst/>
          </a:prstGeom>
        </p:spPr>
        <p:txBody>
          <a:bodyPr vert="horz" lIns="91440" tIns="45720" rIns="91440" bIns="45720" rtlCol="0" anchor="ctr">
            <a:noAutofit/>
          </a:bodyPr>
          <a:lstStyle>
            <a:lvl1pPr algn="l" defTabSz="457200" rtl="0" eaLnBrk="1" fontAlgn="base" hangingPunct="1">
              <a:spcBef>
                <a:spcPct val="0"/>
              </a:spcBef>
              <a:spcAft>
                <a:spcPct val="0"/>
              </a:spcAft>
              <a:defRPr sz="3600" kern="1200">
                <a:solidFill>
                  <a:schemeClr val="tx1"/>
                </a:solidFill>
                <a:latin typeface="Arial"/>
                <a:ea typeface="ヒラギノ角ゴ Pro W3" charset="-128"/>
                <a:cs typeface="Arial"/>
              </a:defRPr>
            </a:lvl1pPr>
            <a:lvl2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2pPr>
            <a:lvl3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3pPr>
            <a:lvl4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4pPr>
            <a:lvl5pPr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5pPr>
            <a:lvl6pPr marL="4572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6pPr>
            <a:lvl7pPr marL="9144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7pPr>
            <a:lvl8pPr marL="13716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8pPr>
            <a:lvl9pPr marL="1828800" algn="l" defTabSz="457200" rtl="0" eaLnBrk="1" fontAlgn="base" hangingPunct="1">
              <a:spcBef>
                <a:spcPct val="0"/>
              </a:spcBef>
              <a:spcAft>
                <a:spcPct val="0"/>
              </a:spcAft>
              <a:defRPr sz="3600">
                <a:solidFill>
                  <a:schemeClr val="tx1"/>
                </a:solidFill>
                <a:latin typeface="Arial" charset="0"/>
                <a:ea typeface="ヒラギノ角ゴ Pro W3" charset="-128"/>
                <a:cs typeface="ヒラギノ角ゴ Pro W3" charset="-128"/>
              </a:defRPr>
            </a:lvl9pPr>
          </a:lstStyle>
          <a:p>
            <a:r>
              <a:rPr lang="en-US" sz="2800" dirty="0" smtClean="0"/>
              <a:t>Transactions + Interactions     			+ Observations</a:t>
            </a:r>
            <a:br>
              <a:rPr lang="en-US" sz="2800" dirty="0" smtClean="0"/>
            </a:br>
            <a:r>
              <a:rPr lang="en-US" sz="2800" dirty="0" smtClean="0"/>
              <a:t>					= </a:t>
            </a:r>
            <a:r>
              <a:rPr lang="en-US" sz="2800" b="1" dirty="0" smtClean="0"/>
              <a:t>BIG DATA</a:t>
            </a:r>
          </a:p>
        </p:txBody>
      </p:sp>
    </p:spTree>
    <p:extLst>
      <p:ext uri="{BB962C8B-B14F-4D97-AF65-F5344CB8AC3E}">
        <p14:creationId xmlns:p14="http://schemas.microsoft.com/office/powerpoint/2010/main" val="12774359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95"/>
          <p:cNvGrpSpPr/>
          <p:nvPr/>
        </p:nvGrpSpPr>
        <p:grpSpPr>
          <a:xfrm>
            <a:off x="4667956" y="1113366"/>
            <a:ext cx="4365160" cy="5276199"/>
            <a:chOff x="4724400" y="1233642"/>
            <a:chExt cx="4365160" cy="5276199"/>
          </a:xfrm>
        </p:grpSpPr>
        <p:grpSp>
          <p:nvGrpSpPr>
            <p:cNvPr id="37" name="Group 87"/>
            <p:cNvGrpSpPr/>
            <p:nvPr/>
          </p:nvGrpSpPr>
          <p:grpSpPr>
            <a:xfrm>
              <a:off x="4724400" y="1233642"/>
              <a:ext cx="3220155" cy="2015574"/>
              <a:chOff x="4724400" y="1233642"/>
              <a:chExt cx="3220155" cy="2015574"/>
            </a:xfrm>
          </p:grpSpPr>
          <p:sp>
            <p:nvSpPr>
              <p:cNvPr id="34" name="Oval 33"/>
              <p:cNvSpPr/>
              <p:nvPr/>
            </p:nvSpPr>
            <p:spPr bwMode="auto">
              <a:xfrm>
                <a:off x="4724400" y="1233642"/>
                <a:ext cx="1828800" cy="1645920"/>
              </a:xfrm>
              <a:prstGeom prst="ellipse">
                <a:avLst/>
              </a:prstGeom>
              <a:solidFill>
                <a:srgbClr val="156570"/>
              </a:solidFill>
              <a:ln>
                <a:solidFill>
                  <a:srgbClr val="156570"/>
                </a:solidFill>
                <a:headEnd type="none" w="med" len="med"/>
                <a:tailEnd type="triangle" w="med" len="med"/>
              </a:ln>
              <a:scene3d>
                <a:camera prst="orthographicFront"/>
                <a:lightRig rig="threePt" dir="t">
                  <a:rot lat="0" lon="0" rev="20400000"/>
                </a:lightRig>
              </a:scene3d>
              <a:sp3d>
                <a:bevelT w="63500" h="25400"/>
              </a:sp3d>
            </p:spPr>
            <p:style>
              <a:lnRef idx="2">
                <a:schemeClr val="accent3">
                  <a:shade val="50000"/>
                </a:schemeClr>
              </a:lnRef>
              <a:fillRef idx="1">
                <a:schemeClr val="accent3"/>
              </a:fillRef>
              <a:effectRef idx="0">
                <a:schemeClr val="accent3"/>
              </a:effectRef>
              <a:fontRef idx="minor">
                <a:schemeClr val="lt1"/>
              </a:fontRef>
            </p:style>
            <p:txBody>
              <a:bodyPr wrap="none" lIns="0" tIns="0" rIns="0" bIns="0" anchor="t" anchorCtr="1"/>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800" b="1" dirty="0" smtClean="0">
                    <a:solidFill>
                      <a:srgbClr val="FFFFFF"/>
                    </a:solidFill>
                  </a:rPr>
                  <a:t>Business </a:t>
                </a:r>
              </a:p>
              <a:p>
                <a:pPr algn="ctr" eaLnBrk="1" hangingPunct="1">
                  <a:defRPr/>
                </a:pPr>
                <a:r>
                  <a:rPr lang="en-US" sz="1800" b="1" dirty="0" smtClean="0">
                    <a:solidFill>
                      <a:srgbClr val="FFFFFF"/>
                    </a:solidFill>
                  </a:rPr>
                  <a:t>Transactions</a:t>
                </a:r>
                <a:endParaRPr lang="en-US" sz="1800" b="1" dirty="0">
                  <a:solidFill>
                    <a:srgbClr val="FFFFFF"/>
                  </a:solidFill>
                </a:endParaRPr>
              </a:p>
              <a:p>
                <a:pPr algn="ctr" eaLnBrk="1" hangingPunct="1">
                  <a:defRPr/>
                </a:pPr>
                <a:r>
                  <a:rPr lang="en-US" sz="1800" b="1" dirty="0" smtClean="0">
                    <a:solidFill>
                      <a:srgbClr val="FFFFFF"/>
                    </a:solidFill>
                  </a:rPr>
                  <a:t>&amp; Interactions</a:t>
                </a:r>
                <a:endParaRPr lang="en-US" sz="3200" b="1" dirty="0" smtClean="0">
                  <a:solidFill>
                    <a:srgbClr val="FFFFFF"/>
                  </a:solidFill>
                </a:endParaRPr>
              </a:p>
            </p:txBody>
          </p:sp>
          <p:pic>
            <p:nvPicPr>
              <p:cNvPr id="76" name="Picture 75" descr="GlobalTransactions.PNG"/>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267610" y="2402410"/>
                <a:ext cx="772448" cy="772448"/>
              </a:xfrm>
              <a:prstGeom prst="rect">
                <a:avLst/>
              </a:prstGeom>
            </p:spPr>
          </p:pic>
          <p:sp>
            <p:nvSpPr>
              <p:cNvPr id="81" name="Rectangle 80"/>
              <p:cNvSpPr/>
              <p:nvPr/>
            </p:nvSpPr>
            <p:spPr>
              <a:xfrm>
                <a:off x="5956967" y="2787551"/>
                <a:ext cx="1987588" cy="461665"/>
              </a:xfrm>
              <a:prstGeom prst="rect">
                <a:avLst/>
              </a:prstGeom>
            </p:spPr>
            <p:txBody>
              <a:bodyPr wrap="square">
                <a:spAutoFit/>
              </a:bodyPr>
              <a:lstStyle/>
              <a:p>
                <a:r>
                  <a:rPr lang="en-US" sz="1200" kern="0" dirty="0" smtClean="0">
                    <a:latin typeface="Verdana" pitchFamily="34" charset="0"/>
                  </a:rPr>
                  <a:t>Web, Mobile, CRM, ERP, SCM, …</a:t>
                </a:r>
                <a:endParaRPr lang="en-US" sz="1200" dirty="0"/>
              </a:p>
            </p:txBody>
          </p:sp>
        </p:grpSp>
        <p:grpSp>
          <p:nvGrpSpPr>
            <p:cNvPr id="39" name="Group 88"/>
            <p:cNvGrpSpPr/>
            <p:nvPr/>
          </p:nvGrpSpPr>
          <p:grpSpPr>
            <a:xfrm>
              <a:off x="4876800" y="4537404"/>
              <a:ext cx="3872089" cy="1972437"/>
              <a:chOff x="4876800" y="4537404"/>
              <a:chExt cx="3872089" cy="1972437"/>
            </a:xfrm>
          </p:grpSpPr>
          <p:sp>
            <p:nvSpPr>
              <p:cNvPr id="36" name="Oval 35"/>
              <p:cNvSpPr/>
              <p:nvPr/>
            </p:nvSpPr>
            <p:spPr bwMode="auto">
              <a:xfrm>
                <a:off x="4876800" y="4537404"/>
                <a:ext cx="1828800" cy="1645920"/>
              </a:xfrm>
              <a:prstGeom prst="ellipse">
                <a:avLst/>
              </a:prstGeom>
              <a:ln>
                <a:headEnd type="none" w="med" len="med"/>
                <a:tailEnd type="triangle" w="med" len="med"/>
              </a:ln>
              <a:scene3d>
                <a:camera prst="orthographicFront"/>
                <a:lightRig rig="threePt" dir="t">
                  <a:rot lat="0" lon="0" rev="1200000"/>
                </a:lightRig>
              </a:scene3d>
              <a:sp3d>
                <a:bevelT w="63500" h="25400"/>
              </a:sp3d>
            </p:spPr>
            <p:style>
              <a:lnRef idx="2">
                <a:schemeClr val="accent5">
                  <a:shade val="50000"/>
                </a:schemeClr>
              </a:lnRef>
              <a:fillRef idx="1">
                <a:schemeClr val="accent5"/>
              </a:fillRef>
              <a:effectRef idx="0">
                <a:schemeClr val="accent5"/>
              </a:effectRef>
              <a:fontRef idx="minor">
                <a:schemeClr val="lt1"/>
              </a:fontRef>
            </p:style>
            <p:txBody>
              <a:bodyPr wrap="none" lIns="0" tIns="0" rIns="0" bIns="0" anchor="t" anchorCtr="1"/>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800" b="1" dirty="0" smtClean="0">
                    <a:solidFill>
                      <a:srgbClr val="FFFFFF"/>
                    </a:solidFill>
                  </a:rPr>
                  <a:t>Business </a:t>
                </a:r>
              </a:p>
              <a:p>
                <a:pPr algn="ctr" eaLnBrk="1" hangingPunct="1">
                  <a:defRPr/>
                </a:pPr>
                <a:r>
                  <a:rPr lang="en-US" sz="1800" b="1" dirty="0" smtClean="0">
                    <a:solidFill>
                      <a:srgbClr val="FFFFFF"/>
                    </a:solidFill>
                  </a:rPr>
                  <a:t>Intelligence</a:t>
                </a:r>
                <a:endParaRPr lang="en-US" sz="1800" b="1" dirty="0">
                  <a:solidFill>
                    <a:srgbClr val="FFFFFF"/>
                  </a:solidFill>
                </a:endParaRPr>
              </a:p>
              <a:p>
                <a:pPr algn="ctr" eaLnBrk="1" hangingPunct="1">
                  <a:defRPr/>
                </a:pPr>
                <a:r>
                  <a:rPr lang="en-US" sz="1800" b="1" dirty="0" smtClean="0">
                    <a:solidFill>
                      <a:srgbClr val="FFFFFF"/>
                    </a:solidFill>
                  </a:rPr>
                  <a:t>&amp; Analytics</a:t>
                </a:r>
                <a:endParaRPr lang="en-US" sz="3200" b="1" dirty="0" smtClean="0">
                  <a:solidFill>
                    <a:srgbClr val="FFFFFF"/>
                  </a:solidFill>
                </a:endParaRPr>
              </a:p>
            </p:txBody>
          </p:sp>
          <p:pic>
            <p:nvPicPr>
              <p:cNvPr id="79" name="Picture 78" descr="Lightbulb-Icon.PN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356999" y="5641438"/>
                <a:ext cx="868403" cy="868403"/>
              </a:xfrm>
              <a:prstGeom prst="rect">
                <a:avLst/>
              </a:prstGeom>
              <a:scene3d>
                <a:camera prst="orthographicFront"/>
                <a:lightRig rig="threePt" dir="t"/>
              </a:scene3d>
              <a:sp3d>
                <a:bevelT w="63500" h="25400"/>
              </a:sp3d>
            </p:spPr>
          </p:pic>
          <p:sp>
            <p:nvSpPr>
              <p:cNvPr id="82" name="Rectangle 81"/>
              <p:cNvSpPr/>
              <p:nvPr/>
            </p:nvSpPr>
            <p:spPr>
              <a:xfrm>
                <a:off x="6238712" y="5996746"/>
                <a:ext cx="2510177" cy="461665"/>
              </a:xfrm>
              <a:prstGeom prst="rect">
                <a:avLst/>
              </a:prstGeom>
            </p:spPr>
            <p:txBody>
              <a:bodyPr wrap="square">
                <a:spAutoFit/>
              </a:bodyPr>
              <a:lstStyle/>
              <a:p>
                <a:r>
                  <a:rPr lang="en-US" sz="1200" kern="0" dirty="0" smtClean="0">
                    <a:latin typeface="Verdana" pitchFamily="34" charset="0"/>
                  </a:rPr>
                  <a:t>Dashboards, Reports, Visualization, …</a:t>
                </a:r>
                <a:endParaRPr lang="en-US" sz="1200" dirty="0"/>
              </a:p>
            </p:txBody>
          </p:sp>
        </p:grpSp>
        <p:grpSp>
          <p:nvGrpSpPr>
            <p:cNvPr id="40" name="Group 91"/>
            <p:cNvGrpSpPr/>
            <p:nvPr/>
          </p:nvGrpSpPr>
          <p:grpSpPr>
            <a:xfrm>
              <a:off x="6553200" y="2056602"/>
              <a:ext cx="2536360" cy="3303762"/>
              <a:chOff x="6553200" y="2056602"/>
              <a:chExt cx="2536360" cy="3303762"/>
            </a:xfrm>
          </p:grpSpPr>
          <p:cxnSp>
            <p:nvCxnSpPr>
              <p:cNvPr id="58" name="Curved Connector 57"/>
              <p:cNvCxnSpPr>
                <a:stCxn id="34" idx="6"/>
                <a:endCxn id="36" idx="6"/>
              </p:cNvCxnSpPr>
              <p:nvPr/>
            </p:nvCxnSpPr>
            <p:spPr>
              <a:xfrm>
                <a:off x="6553200" y="2056602"/>
                <a:ext cx="152400" cy="3303762"/>
              </a:xfrm>
              <a:prstGeom prst="curvedConnector3">
                <a:avLst>
                  <a:gd name="adj1" fmla="val 865285"/>
                </a:avLst>
              </a:prstGeom>
              <a:ln>
                <a:solidFill>
                  <a:srgbClr val="E17000"/>
                </a:solidFill>
                <a:tailEnd type="arrow"/>
              </a:ln>
            </p:spPr>
            <p:style>
              <a:lnRef idx="2">
                <a:schemeClr val="accent1"/>
              </a:lnRef>
              <a:fillRef idx="0">
                <a:schemeClr val="accent1"/>
              </a:fillRef>
              <a:effectRef idx="1">
                <a:schemeClr val="accent1"/>
              </a:effectRef>
              <a:fontRef idx="minor">
                <a:schemeClr val="tx1"/>
              </a:fontRef>
            </p:style>
          </p:cxnSp>
          <p:grpSp>
            <p:nvGrpSpPr>
              <p:cNvPr id="41" name="Group 86"/>
              <p:cNvGrpSpPr/>
              <p:nvPr/>
            </p:nvGrpSpPr>
            <p:grpSpPr>
              <a:xfrm>
                <a:off x="7911877" y="3434473"/>
                <a:ext cx="1177683" cy="738664"/>
                <a:chOff x="7911877" y="3434473"/>
                <a:chExt cx="1177683" cy="738664"/>
              </a:xfrm>
            </p:grpSpPr>
            <p:sp>
              <p:nvSpPr>
                <p:cNvPr id="67" name="Rectangle 66"/>
                <p:cNvSpPr/>
                <p:nvPr/>
              </p:nvSpPr>
              <p:spPr>
                <a:xfrm>
                  <a:off x="7946561" y="3434473"/>
                  <a:ext cx="1142999" cy="738664"/>
                </a:xfrm>
                <a:prstGeom prst="rect">
                  <a:avLst/>
                </a:prstGeom>
              </p:spPr>
              <p:txBody>
                <a:bodyPr wrap="square">
                  <a:spAutoFit/>
                </a:bodyPr>
                <a:lstStyle/>
                <a:p>
                  <a:pPr algn="r"/>
                  <a:r>
                    <a:rPr lang="en-US" sz="1400" dirty="0" smtClean="0">
                      <a:solidFill>
                        <a:srgbClr val="000000"/>
                      </a:solidFill>
                    </a:rPr>
                    <a:t>Classic</a:t>
                  </a:r>
                </a:p>
                <a:p>
                  <a:pPr algn="r"/>
                  <a:r>
                    <a:rPr lang="en-US" sz="1400" dirty="0" smtClean="0">
                      <a:solidFill>
                        <a:srgbClr val="000000"/>
                      </a:solidFill>
                    </a:rPr>
                    <a:t>ETL</a:t>
                  </a:r>
                </a:p>
                <a:p>
                  <a:pPr algn="r"/>
                  <a:r>
                    <a:rPr lang="en-US" sz="1400" dirty="0">
                      <a:solidFill>
                        <a:srgbClr val="000000"/>
                      </a:solidFill>
                    </a:rPr>
                    <a:t>p</a:t>
                  </a:r>
                  <a:r>
                    <a:rPr lang="en-US" sz="1400" dirty="0" smtClean="0">
                      <a:solidFill>
                        <a:srgbClr val="000000"/>
                      </a:solidFill>
                    </a:rPr>
                    <a:t>rocessing</a:t>
                  </a:r>
                  <a:endParaRPr lang="en-US" sz="1400" dirty="0"/>
                </a:p>
              </p:txBody>
            </p:sp>
            <p:sp>
              <p:nvSpPr>
                <p:cNvPr id="86" name="Donut 85"/>
                <p:cNvSpPr/>
                <p:nvPr/>
              </p:nvSpPr>
              <p:spPr>
                <a:xfrm>
                  <a:off x="7911877" y="3460805"/>
                  <a:ext cx="457200" cy="457200"/>
                </a:xfrm>
                <a:prstGeom prst="donut">
                  <a:avLst>
                    <a:gd name="adj" fmla="val 7885"/>
                  </a:avLst>
                </a:prstGeom>
                <a:solidFill>
                  <a:srgbClr val="E17000"/>
                </a:solidFill>
                <a:ln>
                  <a:solidFill>
                    <a:srgbClr val="E17000"/>
                  </a:solidFill>
                </a:ln>
                <a:effectLst>
                  <a:outerShdw blurRad="50800" dist="38100" dir="2700000" algn="tl" rotWithShape="0">
                    <a:srgbClr val="000000">
                      <a:alpha val="43000"/>
                    </a:srgbClr>
                  </a:outerShdw>
                </a:effectLst>
                <a:scene3d>
                  <a:camera prst="orthographicFront"/>
                  <a:lightRig rig="threePt" dir="t">
                    <a:rot lat="0" lon="0" rev="1200000"/>
                  </a:lightRig>
                </a:scene3d>
                <a:sp3d>
                  <a:bevelT w="63500" h="25400"/>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smtClean="0">
                      <a:solidFill>
                        <a:schemeClr val="tx1"/>
                      </a:solidFill>
                    </a:rPr>
                    <a:t>1</a:t>
                  </a:r>
                  <a:endParaRPr lang="en-US" b="1" dirty="0">
                    <a:solidFill>
                      <a:schemeClr val="tx1"/>
                    </a:solidFill>
                  </a:endParaRPr>
                </a:p>
              </p:txBody>
            </p:sp>
          </p:grpSp>
        </p:grpSp>
      </p:grpSp>
      <p:sp>
        <p:nvSpPr>
          <p:cNvPr id="2" name="Title 1"/>
          <p:cNvSpPr>
            <a:spLocks noGrp="1"/>
          </p:cNvSpPr>
          <p:nvPr>
            <p:ph type="title"/>
          </p:nvPr>
        </p:nvSpPr>
        <p:spPr>
          <a:xfrm>
            <a:off x="457200" y="62976"/>
            <a:ext cx="8229600" cy="896580"/>
          </a:xfrm>
        </p:spPr>
        <p:txBody>
          <a:bodyPr>
            <a:noAutofit/>
          </a:bodyPr>
          <a:lstStyle/>
          <a:p>
            <a:r>
              <a:rPr lang="en-US" sz="2600" dirty="0" smtClean="0"/>
              <a:t>Connecting Transactions + Interactions + Observations</a:t>
            </a:r>
            <a:endParaRPr lang="en-US" sz="2600" dirty="0"/>
          </a:p>
        </p:txBody>
      </p:sp>
      <p:grpSp>
        <p:nvGrpSpPr>
          <p:cNvPr id="24" name="Group 92"/>
          <p:cNvGrpSpPr/>
          <p:nvPr/>
        </p:nvGrpSpPr>
        <p:grpSpPr>
          <a:xfrm>
            <a:off x="3463996" y="2518247"/>
            <a:ext cx="3197044" cy="2276626"/>
            <a:chOff x="3520440" y="2638523"/>
            <a:chExt cx="3197044" cy="2276626"/>
          </a:xfrm>
        </p:grpSpPr>
        <p:cxnSp>
          <p:nvCxnSpPr>
            <p:cNvPr id="38" name="Curved Connector 37"/>
            <p:cNvCxnSpPr>
              <a:stCxn id="28" idx="6"/>
              <a:endCxn id="34" idx="3"/>
            </p:cNvCxnSpPr>
            <p:nvPr/>
          </p:nvCxnSpPr>
          <p:spPr>
            <a:xfrm flipV="1">
              <a:off x="3520440" y="2638523"/>
              <a:ext cx="1471782" cy="1106719"/>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Curved Connector 41"/>
            <p:cNvCxnSpPr/>
            <p:nvPr/>
          </p:nvCxnSpPr>
          <p:spPr>
            <a:xfrm>
              <a:off x="3520440" y="3808430"/>
              <a:ext cx="1471782" cy="1106719"/>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grpSp>
          <p:nvGrpSpPr>
            <p:cNvPr id="26" name="Group 49"/>
            <p:cNvGrpSpPr/>
            <p:nvPr/>
          </p:nvGrpSpPr>
          <p:grpSpPr>
            <a:xfrm>
              <a:off x="4235543" y="3553981"/>
              <a:ext cx="2481941" cy="600658"/>
              <a:chOff x="4199933" y="3553981"/>
              <a:chExt cx="2481941" cy="600658"/>
            </a:xfrm>
          </p:grpSpPr>
          <p:sp>
            <p:nvSpPr>
              <p:cNvPr id="46" name="TextBox 45"/>
              <p:cNvSpPr txBox="1"/>
              <p:nvPr/>
            </p:nvSpPr>
            <p:spPr>
              <a:xfrm>
                <a:off x="4603330" y="3631419"/>
                <a:ext cx="2078544" cy="523220"/>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defRPr/>
                </a:pPr>
                <a:r>
                  <a:rPr lang="en-US" sz="1400" dirty="0" smtClean="0">
                    <a:solidFill>
                      <a:srgbClr val="000000"/>
                    </a:solidFill>
                    <a:latin typeface="+mj-lt"/>
                  </a:rPr>
                  <a:t>Deliver refined data and runtime models</a:t>
                </a:r>
                <a:endParaRPr lang="en-US" sz="1400" dirty="0">
                  <a:solidFill>
                    <a:srgbClr val="000000"/>
                  </a:solidFill>
                  <a:latin typeface="+mj-lt"/>
                </a:endParaRPr>
              </a:p>
            </p:txBody>
          </p:sp>
          <p:sp>
            <p:nvSpPr>
              <p:cNvPr id="49" name="Donut 48"/>
              <p:cNvSpPr/>
              <p:nvPr/>
            </p:nvSpPr>
            <p:spPr>
              <a:xfrm>
                <a:off x="4199933" y="3553981"/>
                <a:ext cx="457200" cy="457200"/>
              </a:xfrm>
              <a:prstGeom prst="donut">
                <a:avLst>
                  <a:gd name="adj" fmla="val 7885"/>
                </a:avLst>
              </a:prstGeom>
              <a:solidFill>
                <a:srgbClr val="69BE28"/>
              </a:solidFill>
              <a:ln>
                <a:solidFill>
                  <a:srgbClr val="69BE28"/>
                </a:solidFill>
              </a:ln>
              <a:effectLst>
                <a:outerShdw blurRad="50800" dist="38100" dir="2700000" algn="tl" rotWithShape="0">
                  <a:srgbClr val="000000">
                    <a:alpha val="43000"/>
                  </a:srgbClr>
                </a:outerShdw>
              </a:effectLst>
              <a:scene3d>
                <a:camera prst="orthographicFront"/>
                <a:lightRig rig="threePt" dir="t">
                  <a:rot lat="0" lon="0" rev="1200000"/>
                </a:lightRig>
              </a:scene3d>
              <a:sp3d>
                <a:bevelT w="63500" h="25400"/>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smtClean="0">
                    <a:solidFill>
                      <a:schemeClr val="tx1"/>
                    </a:solidFill>
                  </a:rPr>
                  <a:t>3</a:t>
                </a:r>
                <a:endParaRPr lang="en-US" b="1" dirty="0">
                  <a:solidFill>
                    <a:schemeClr val="tx1"/>
                  </a:solidFill>
                </a:endParaRPr>
              </a:p>
            </p:txBody>
          </p:sp>
        </p:grpSp>
      </p:grpSp>
      <p:grpSp>
        <p:nvGrpSpPr>
          <p:cNvPr id="27" name="Group 94"/>
          <p:cNvGrpSpPr/>
          <p:nvPr/>
        </p:nvGrpSpPr>
        <p:grpSpPr>
          <a:xfrm>
            <a:off x="2113207" y="4244234"/>
            <a:ext cx="2826176" cy="1779774"/>
            <a:chOff x="2130777" y="4206888"/>
            <a:chExt cx="2826176" cy="1917956"/>
          </a:xfrm>
        </p:grpSpPr>
        <p:cxnSp>
          <p:nvCxnSpPr>
            <p:cNvPr id="43" name="Curved Connector 42"/>
            <p:cNvCxnSpPr>
              <a:endCxn id="28" idx="5"/>
            </p:cNvCxnSpPr>
            <p:nvPr/>
          </p:nvCxnSpPr>
          <p:spPr>
            <a:xfrm rot="10800000">
              <a:off x="3196174" y="4206888"/>
              <a:ext cx="1624182" cy="1194227"/>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grpSp>
          <p:nvGrpSpPr>
            <p:cNvPr id="30" name="Group 53"/>
            <p:cNvGrpSpPr/>
            <p:nvPr/>
          </p:nvGrpSpPr>
          <p:grpSpPr>
            <a:xfrm>
              <a:off x="2130777" y="5563414"/>
              <a:ext cx="2826176" cy="561430"/>
              <a:chOff x="2095167" y="5492194"/>
              <a:chExt cx="2826176" cy="561430"/>
            </a:xfrm>
          </p:grpSpPr>
          <p:sp>
            <p:nvSpPr>
              <p:cNvPr id="52" name="TextBox 51"/>
              <p:cNvSpPr txBox="1"/>
              <p:nvPr/>
            </p:nvSpPr>
            <p:spPr>
              <a:xfrm>
                <a:off x="2095167" y="5492194"/>
                <a:ext cx="2368977" cy="523220"/>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r">
                  <a:defRPr/>
                </a:pPr>
                <a:r>
                  <a:rPr lang="en-US" sz="1400" dirty="0" smtClean="0">
                    <a:solidFill>
                      <a:srgbClr val="000000"/>
                    </a:solidFill>
                    <a:latin typeface="+mj-lt"/>
                  </a:rPr>
                  <a:t>Retain historical </a:t>
                </a:r>
                <a:r>
                  <a:rPr lang="en-US" sz="1400" dirty="0">
                    <a:solidFill>
                      <a:srgbClr val="000000"/>
                    </a:solidFill>
                    <a:latin typeface="+mj-lt"/>
                  </a:rPr>
                  <a:t>d</a:t>
                </a:r>
                <a:r>
                  <a:rPr lang="en-US" sz="1400" dirty="0" smtClean="0">
                    <a:solidFill>
                      <a:srgbClr val="000000"/>
                    </a:solidFill>
                    <a:latin typeface="+mj-lt"/>
                  </a:rPr>
                  <a:t>ata to unlock additional value</a:t>
                </a:r>
                <a:endParaRPr lang="en-US" sz="1400" dirty="0">
                  <a:solidFill>
                    <a:srgbClr val="000000"/>
                  </a:solidFill>
                  <a:latin typeface="+mj-lt"/>
                </a:endParaRPr>
              </a:p>
            </p:txBody>
          </p:sp>
          <p:sp>
            <p:nvSpPr>
              <p:cNvPr id="53" name="Donut 52"/>
              <p:cNvSpPr/>
              <p:nvPr/>
            </p:nvSpPr>
            <p:spPr>
              <a:xfrm>
                <a:off x="4464143" y="5596424"/>
                <a:ext cx="457200" cy="457200"/>
              </a:xfrm>
              <a:prstGeom prst="donut">
                <a:avLst>
                  <a:gd name="adj" fmla="val 7885"/>
                </a:avLst>
              </a:prstGeom>
              <a:solidFill>
                <a:srgbClr val="E17000"/>
              </a:solidFill>
              <a:ln>
                <a:solidFill>
                  <a:srgbClr val="E17000"/>
                </a:solidFill>
              </a:ln>
              <a:scene3d>
                <a:camera prst="orthographicFront"/>
                <a:lightRig rig="threePt" dir="t">
                  <a:rot lat="0" lon="0" rev="1200000"/>
                </a:lightRig>
              </a:scene3d>
              <a:sp3d>
                <a:bevelT w="63500" h="25400"/>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smtClean="0">
                    <a:solidFill>
                      <a:schemeClr val="tx1"/>
                    </a:solidFill>
                  </a:rPr>
                  <a:t>5</a:t>
                </a:r>
                <a:endParaRPr lang="en-US" b="1" dirty="0">
                  <a:solidFill>
                    <a:schemeClr val="tx1"/>
                  </a:solidFill>
                </a:endParaRPr>
              </a:p>
            </p:txBody>
          </p:sp>
        </p:grpSp>
      </p:grpSp>
      <p:grpSp>
        <p:nvGrpSpPr>
          <p:cNvPr id="31" name="Group 93"/>
          <p:cNvGrpSpPr/>
          <p:nvPr/>
        </p:nvGrpSpPr>
        <p:grpSpPr>
          <a:xfrm>
            <a:off x="1509889" y="1056591"/>
            <a:ext cx="3158067" cy="1870003"/>
            <a:chOff x="1566333" y="1176867"/>
            <a:chExt cx="3158067" cy="1870003"/>
          </a:xfrm>
        </p:grpSpPr>
        <p:cxnSp>
          <p:nvCxnSpPr>
            <p:cNvPr id="45" name="Curved Connector 44"/>
            <p:cNvCxnSpPr/>
            <p:nvPr/>
          </p:nvCxnSpPr>
          <p:spPr>
            <a:xfrm flipH="1">
              <a:off x="3100218" y="1852645"/>
              <a:ext cx="1624182" cy="1194225"/>
            </a:xfrm>
            <a:prstGeom prst="curvedConnector2">
              <a:avLst/>
            </a:prstGeom>
            <a:ln>
              <a:tailEnd type="arrow"/>
            </a:ln>
          </p:spPr>
          <p:style>
            <a:lnRef idx="2">
              <a:schemeClr val="accent1"/>
            </a:lnRef>
            <a:fillRef idx="0">
              <a:schemeClr val="accent1"/>
            </a:fillRef>
            <a:effectRef idx="1">
              <a:schemeClr val="accent1"/>
            </a:effectRef>
            <a:fontRef idx="minor">
              <a:schemeClr val="tx1"/>
            </a:fontRef>
          </p:style>
        </p:cxnSp>
        <p:grpSp>
          <p:nvGrpSpPr>
            <p:cNvPr id="33" name="Group 54"/>
            <p:cNvGrpSpPr/>
            <p:nvPr/>
          </p:nvGrpSpPr>
          <p:grpSpPr>
            <a:xfrm>
              <a:off x="1566333" y="1176867"/>
              <a:ext cx="3112707" cy="738664"/>
              <a:chOff x="1808636" y="5456584"/>
              <a:chExt cx="3112707" cy="738664"/>
            </a:xfrm>
          </p:grpSpPr>
          <p:sp>
            <p:nvSpPr>
              <p:cNvPr id="56" name="TextBox 55"/>
              <p:cNvSpPr txBox="1"/>
              <p:nvPr/>
            </p:nvSpPr>
            <p:spPr>
              <a:xfrm>
                <a:off x="1808636" y="5456584"/>
                <a:ext cx="2655508" cy="738664"/>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r">
                  <a:defRPr/>
                </a:pPr>
                <a:r>
                  <a:rPr lang="en-US" sz="1400" dirty="0" smtClean="0">
                    <a:solidFill>
                      <a:srgbClr val="000000"/>
                    </a:solidFill>
                    <a:latin typeface="+mj-lt"/>
                  </a:rPr>
                  <a:t>Retain runtime models and historical data for ongoing </a:t>
                </a:r>
                <a:r>
                  <a:rPr lang="en-US" sz="1400" dirty="0">
                    <a:solidFill>
                      <a:srgbClr val="000000"/>
                    </a:solidFill>
                    <a:latin typeface="+mj-lt"/>
                  </a:rPr>
                  <a:t>r</a:t>
                </a:r>
                <a:r>
                  <a:rPr lang="en-US" sz="1400" dirty="0" smtClean="0">
                    <a:solidFill>
                      <a:srgbClr val="000000"/>
                    </a:solidFill>
                    <a:latin typeface="+mj-lt"/>
                  </a:rPr>
                  <a:t>efinement &amp; analysis</a:t>
                </a:r>
                <a:endParaRPr lang="en-US" sz="1400" dirty="0">
                  <a:solidFill>
                    <a:srgbClr val="000000"/>
                  </a:solidFill>
                  <a:latin typeface="+mj-lt"/>
                </a:endParaRPr>
              </a:p>
            </p:txBody>
          </p:sp>
          <p:sp>
            <p:nvSpPr>
              <p:cNvPr id="57" name="Donut 56"/>
              <p:cNvSpPr/>
              <p:nvPr/>
            </p:nvSpPr>
            <p:spPr>
              <a:xfrm>
                <a:off x="4464143" y="5596424"/>
                <a:ext cx="457200" cy="457200"/>
              </a:xfrm>
              <a:prstGeom prst="donut">
                <a:avLst>
                  <a:gd name="adj" fmla="val 7885"/>
                </a:avLst>
              </a:prstGeom>
              <a:solidFill>
                <a:srgbClr val="156570"/>
              </a:solidFill>
              <a:ln>
                <a:solidFill>
                  <a:srgbClr val="156570"/>
                </a:solidFill>
              </a:ln>
              <a:scene3d>
                <a:camera prst="orthographicFront"/>
                <a:lightRig rig="threePt" dir="t"/>
              </a:scene3d>
              <a:sp3d>
                <a:bevelT w="63500" h="25400"/>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rPr>
                  <a:t>4</a:t>
                </a:r>
              </a:p>
            </p:txBody>
          </p:sp>
        </p:grpSp>
      </p:grpSp>
      <p:grpSp>
        <p:nvGrpSpPr>
          <p:cNvPr id="4" name="Group 3"/>
          <p:cNvGrpSpPr/>
          <p:nvPr/>
        </p:nvGrpSpPr>
        <p:grpSpPr>
          <a:xfrm>
            <a:off x="80716" y="1113366"/>
            <a:ext cx="3383280" cy="5035569"/>
            <a:chOff x="80716" y="1113366"/>
            <a:chExt cx="3383280" cy="5035569"/>
          </a:xfrm>
        </p:grpSpPr>
        <p:grpSp>
          <p:nvGrpSpPr>
            <p:cNvPr id="3" name="Group 97"/>
            <p:cNvGrpSpPr/>
            <p:nvPr/>
          </p:nvGrpSpPr>
          <p:grpSpPr>
            <a:xfrm>
              <a:off x="80716" y="1113366"/>
              <a:ext cx="3383280" cy="5035569"/>
              <a:chOff x="137160" y="1233642"/>
              <a:chExt cx="3383280" cy="5035569"/>
            </a:xfrm>
          </p:grpSpPr>
          <p:grpSp>
            <p:nvGrpSpPr>
              <p:cNvPr id="12" name="Group 96"/>
              <p:cNvGrpSpPr/>
              <p:nvPr/>
            </p:nvGrpSpPr>
            <p:grpSpPr>
              <a:xfrm>
                <a:off x="137160" y="1233642"/>
                <a:ext cx="1554480" cy="5035569"/>
                <a:chOff x="137160" y="1233642"/>
                <a:chExt cx="1554480" cy="5035569"/>
              </a:xfrm>
            </p:grpSpPr>
            <p:grpSp>
              <p:nvGrpSpPr>
                <p:cNvPr id="20" name="Group 22"/>
                <p:cNvGrpSpPr/>
                <p:nvPr/>
              </p:nvGrpSpPr>
              <p:grpSpPr>
                <a:xfrm>
                  <a:off x="137160" y="1233642"/>
                  <a:ext cx="914400" cy="5035569"/>
                  <a:chOff x="137160" y="1233642"/>
                  <a:chExt cx="914400" cy="5035569"/>
                </a:xfrm>
              </p:grpSpPr>
              <p:sp>
                <p:nvSpPr>
                  <p:cNvPr id="5" name="Rounded Rectangle 4"/>
                  <p:cNvSpPr/>
                  <p:nvPr/>
                </p:nvSpPr>
                <p:spPr bwMode="auto">
                  <a:xfrm>
                    <a:off x="137160" y="1233642"/>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smtClean="0">
                        <a:latin typeface="Arial Bold"/>
                        <a:cs typeface="Arial Bold"/>
                      </a:rPr>
                      <a:t>Audio, Video, Images</a:t>
                    </a:r>
                    <a:endParaRPr lang="en-US" sz="1000" b="1" kern="0" dirty="0">
                      <a:latin typeface="Arial Bold"/>
                      <a:cs typeface="Arial Bold"/>
                    </a:endParaRPr>
                  </a:p>
                </p:txBody>
              </p:sp>
              <p:sp>
                <p:nvSpPr>
                  <p:cNvPr id="6" name="Rounded Rectangle 5"/>
                  <p:cNvSpPr/>
                  <p:nvPr/>
                </p:nvSpPr>
                <p:spPr bwMode="auto">
                  <a:xfrm>
                    <a:off x="137160" y="1981463"/>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smtClean="0">
                        <a:latin typeface="Arial Bold"/>
                        <a:cs typeface="Arial Bold"/>
                      </a:rPr>
                      <a:t>Docs, Text, XML</a:t>
                    </a:r>
                    <a:endParaRPr lang="en-US" sz="1000" b="1" kern="0" dirty="0">
                      <a:latin typeface="Arial Bold"/>
                      <a:cs typeface="Arial Bold"/>
                    </a:endParaRPr>
                  </a:p>
                </p:txBody>
              </p:sp>
              <p:sp>
                <p:nvSpPr>
                  <p:cNvPr id="7" name="Rounded Rectangle 6"/>
                  <p:cNvSpPr/>
                  <p:nvPr/>
                </p:nvSpPr>
                <p:spPr bwMode="auto">
                  <a:xfrm>
                    <a:off x="137160" y="2729284"/>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smtClean="0">
                        <a:latin typeface="Arial Bold"/>
                        <a:cs typeface="Arial Bold"/>
                      </a:rPr>
                      <a:t>Web Logs, Clicks</a:t>
                    </a:r>
                    <a:endParaRPr lang="en-US" sz="1000" b="1" kern="0" dirty="0">
                      <a:latin typeface="Arial Bold"/>
                      <a:cs typeface="Arial Bold"/>
                    </a:endParaRPr>
                  </a:p>
                </p:txBody>
              </p:sp>
              <p:sp>
                <p:nvSpPr>
                  <p:cNvPr id="8" name="Rounded Rectangle 7"/>
                  <p:cNvSpPr/>
                  <p:nvPr/>
                </p:nvSpPr>
                <p:spPr bwMode="auto">
                  <a:xfrm>
                    <a:off x="137160" y="3477105"/>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a:latin typeface="Arial Bold"/>
                        <a:cs typeface="Arial Bold"/>
                      </a:rPr>
                      <a:t>Social, Graph, Feeds</a:t>
                    </a:r>
                  </a:p>
                </p:txBody>
              </p:sp>
              <p:sp>
                <p:nvSpPr>
                  <p:cNvPr id="9" name="Rounded Rectangle 8"/>
                  <p:cNvSpPr/>
                  <p:nvPr/>
                </p:nvSpPr>
                <p:spPr bwMode="auto">
                  <a:xfrm>
                    <a:off x="137160" y="4224926"/>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a:latin typeface="Arial Bold"/>
                        <a:cs typeface="Arial Bold"/>
                      </a:rPr>
                      <a:t>Sensors, Devices, RFID</a:t>
                    </a:r>
                  </a:p>
                </p:txBody>
              </p:sp>
              <p:sp>
                <p:nvSpPr>
                  <p:cNvPr id="10" name="Rounded Rectangle 9"/>
                  <p:cNvSpPr/>
                  <p:nvPr/>
                </p:nvSpPr>
                <p:spPr bwMode="auto">
                  <a:xfrm>
                    <a:off x="137160" y="4972747"/>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smtClean="0">
                        <a:latin typeface="Arial Bold"/>
                        <a:cs typeface="Arial Bold"/>
                      </a:rPr>
                      <a:t>Spatial, GPS</a:t>
                    </a:r>
                    <a:endParaRPr lang="en-US" sz="1000" b="1" kern="0" dirty="0">
                      <a:latin typeface="Arial Bold"/>
                      <a:cs typeface="Arial Bold"/>
                    </a:endParaRPr>
                  </a:p>
                </p:txBody>
              </p:sp>
              <p:sp>
                <p:nvSpPr>
                  <p:cNvPr id="11" name="Rounded Rectangle 10"/>
                  <p:cNvSpPr/>
                  <p:nvPr/>
                </p:nvSpPr>
                <p:spPr bwMode="auto">
                  <a:xfrm>
                    <a:off x="137160" y="5720571"/>
                    <a:ext cx="640080" cy="548640"/>
                  </a:xfrm>
                  <a:prstGeom prst="roundRect">
                    <a:avLst/>
                  </a:prstGeom>
                  <a:ln>
                    <a:solidFill>
                      <a:schemeClr val="bg1">
                        <a:lumMod val="25000"/>
                        <a:lumOff val="75000"/>
                      </a:schemeClr>
                    </a:solidFill>
                    <a:headEnd type="none" w="med" len="med"/>
                    <a:tailEnd type="none" w="med" len="med"/>
                  </a:ln>
                  <a:effectLst/>
                  <a:scene3d>
                    <a:camera prst="orthographicFront"/>
                    <a:lightRig rig="threePt" dir="t">
                      <a:rot lat="0" lon="0" rev="1200000"/>
                    </a:lightRig>
                  </a:scene3d>
                  <a:sp3d>
                    <a:bevelT w="63500" h="25400"/>
                  </a:sp3d>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b="1" kern="0" dirty="0" smtClean="0">
                        <a:latin typeface="Arial Bold"/>
                        <a:cs typeface="Arial Bold"/>
                      </a:rPr>
                      <a:t>Events, Other</a:t>
                    </a:r>
                    <a:endParaRPr lang="en-US" sz="1000" b="1" kern="0" dirty="0">
                      <a:latin typeface="Arial Bold"/>
                      <a:cs typeface="Arial Bold"/>
                    </a:endParaRPr>
                  </a:p>
                </p:txBody>
              </p:sp>
              <p:cxnSp>
                <p:nvCxnSpPr>
                  <p:cNvPr id="13" name="Straight Connector 12"/>
                  <p:cNvCxnSpPr>
                    <a:stCxn id="5" idx="3"/>
                  </p:cNvCxnSpPr>
                  <p:nvPr/>
                </p:nvCxnSpPr>
                <p:spPr>
                  <a:xfrm flipV="1">
                    <a:off x="777240" y="1507514"/>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V="1">
                    <a:off x="777240" y="2247634"/>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777240" y="2971769"/>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777240" y="3745242"/>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V="1">
                    <a:off x="777240" y="4514892"/>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777240" y="5248931"/>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777240" y="5994840"/>
                    <a:ext cx="274320" cy="448"/>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051560" y="1507514"/>
                    <a:ext cx="0" cy="4487774"/>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25" name="Straight Arrow Connector 24"/>
                <p:cNvCxnSpPr/>
                <p:nvPr/>
              </p:nvCxnSpPr>
              <p:spPr>
                <a:xfrm>
                  <a:off x="1051560" y="3745242"/>
                  <a:ext cx="640080" cy="4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28" name="Oval 27"/>
              <p:cNvSpPr/>
              <p:nvPr/>
            </p:nvSpPr>
            <p:spPr bwMode="auto">
              <a:xfrm>
                <a:off x="1691640" y="2922282"/>
                <a:ext cx="1828800" cy="1645920"/>
              </a:xfrm>
              <a:prstGeom prst="ellipse">
                <a:avLst/>
              </a:prstGeom>
              <a:ln>
                <a:solidFill>
                  <a:srgbClr val="69BE28"/>
                </a:solidFill>
                <a:headEnd type="none" w="med" len="med"/>
                <a:tailEnd type="triangle" w="med" len="med"/>
              </a:ln>
              <a:scene3d>
                <a:camera prst="orthographicFront"/>
                <a:lightRig rig="threePt" dir="t">
                  <a:rot lat="0" lon="0" rev="1200000"/>
                </a:lightRig>
              </a:scene3d>
              <a:sp3d>
                <a:bevelT w="63500" h="25400"/>
              </a:sp3d>
            </p:spPr>
            <p:style>
              <a:lnRef idx="2">
                <a:schemeClr val="accent1">
                  <a:shade val="50000"/>
                </a:schemeClr>
              </a:lnRef>
              <a:fillRef idx="1">
                <a:schemeClr val="accent1"/>
              </a:fillRef>
              <a:effectRef idx="0">
                <a:schemeClr val="accent1"/>
              </a:effectRef>
              <a:fontRef idx="minor">
                <a:schemeClr val="lt1"/>
              </a:fontRef>
            </p:style>
            <p:txBody>
              <a:bodyPr wrap="none" lIns="0" tIns="0" rIns="0" bIns="0" anchor="t" anchorCtr="1"/>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800" b="1" dirty="0" smtClean="0">
                    <a:solidFill>
                      <a:schemeClr val="tx2"/>
                    </a:solidFill>
                  </a:rPr>
                  <a:t>Big Data</a:t>
                </a:r>
              </a:p>
              <a:p>
                <a:pPr algn="ctr" eaLnBrk="1" hangingPunct="1">
                  <a:defRPr/>
                </a:pPr>
                <a:r>
                  <a:rPr lang="en-US" sz="1800" b="1" dirty="0" smtClean="0">
                    <a:solidFill>
                      <a:schemeClr val="tx2"/>
                    </a:solidFill>
                  </a:rPr>
                  <a:t>Platform</a:t>
                </a:r>
                <a:endParaRPr lang="en-US" sz="3200" b="1" dirty="0" smtClean="0">
                  <a:solidFill>
                    <a:schemeClr val="tx2"/>
                  </a:solidFill>
                </a:endParaRPr>
              </a:p>
            </p:txBody>
          </p:sp>
          <p:grpSp>
            <p:nvGrpSpPr>
              <p:cNvPr id="23" name="Group 47"/>
              <p:cNvGrpSpPr/>
              <p:nvPr/>
            </p:nvGrpSpPr>
            <p:grpSpPr>
              <a:xfrm>
                <a:off x="1135663" y="4049485"/>
                <a:ext cx="2243187" cy="1253980"/>
                <a:chOff x="1135663" y="4132575"/>
                <a:chExt cx="2243187" cy="1253980"/>
              </a:xfrm>
            </p:grpSpPr>
            <p:sp>
              <p:nvSpPr>
                <p:cNvPr id="32" name="TextBox 31"/>
                <p:cNvSpPr txBox="1"/>
                <p:nvPr/>
              </p:nvSpPr>
              <p:spPr>
                <a:xfrm>
                  <a:off x="1135663" y="4647891"/>
                  <a:ext cx="2243187" cy="738664"/>
                </a:xfrm>
                <a:prstGeom prst="rect">
                  <a:avLst/>
                </a:prstGeom>
                <a:noFill/>
                <a:ln>
                  <a:noFill/>
                </a:ln>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defRPr/>
                  </a:pPr>
                  <a:r>
                    <a:rPr lang="en-US" sz="1400" dirty="0" smtClean="0">
                      <a:solidFill>
                        <a:srgbClr val="000000"/>
                      </a:solidFill>
                      <a:latin typeface="+mj-lt"/>
                    </a:rPr>
                    <a:t>Capture and exchange multi-structured data to </a:t>
                  </a:r>
                  <a:r>
                    <a:rPr lang="en-US" sz="1400" dirty="0">
                      <a:solidFill>
                        <a:srgbClr val="000000"/>
                      </a:solidFill>
                      <a:latin typeface="+mj-lt"/>
                    </a:rPr>
                    <a:t>u</a:t>
                  </a:r>
                  <a:r>
                    <a:rPr lang="en-US" sz="1400" dirty="0" smtClean="0">
                      <a:solidFill>
                        <a:srgbClr val="000000"/>
                      </a:solidFill>
                      <a:latin typeface="+mj-lt"/>
                    </a:rPr>
                    <a:t>nlock value</a:t>
                  </a:r>
                  <a:endParaRPr lang="en-US" sz="1400" dirty="0">
                    <a:solidFill>
                      <a:srgbClr val="000000"/>
                    </a:solidFill>
                    <a:latin typeface="+mj-lt"/>
                  </a:endParaRPr>
                </a:p>
              </p:txBody>
            </p:sp>
            <p:sp>
              <p:nvSpPr>
                <p:cNvPr id="47" name="Donut 46"/>
                <p:cNvSpPr/>
                <p:nvPr/>
              </p:nvSpPr>
              <p:spPr>
                <a:xfrm>
                  <a:off x="1258180" y="4132575"/>
                  <a:ext cx="457200" cy="457200"/>
                </a:xfrm>
                <a:prstGeom prst="donut">
                  <a:avLst>
                    <a:gd name="adj" fmla="val 7885"/>
                  </a:avLst>
                </a:prstGeom>
                <a:solidFill>
                  <a:srgbClr val="69BE28"/>
                </a:solidFill>
                <a:ln>
                  <a:solidFill>
                    <a:srgbClr val="69BE28"/>
                  </a:solidFill>
                </a:ln>
                <a:effectLst>
                  <a:outerShdw blurRad="50800" dist="38100" dir="2700000" algn="tl" rotWithShape="0">
                    <a:srgbClr val="000000">
                      <a:alpha val="43000"/>
                    </a:srgbClr>
                  </a:outerShdw>
                </a:effectLst>
                <a:scene3d>
                  <a:camera prst="orthographicFront"/>
                  <a:lightRig rig="threePt" dir="t">
                    <a:rot lat="0" lon="0" rev="1200000"/>
                  </a:lightRig>
                </a:scene3d>
                <a:sp3d>
                  <a:bevelT w="63500" h="19050"/>
                </a:sp3d>
              </p:spPr>
              <p:style>
                <a:lnRef idx="1">
                  <a:schemeClr val="dk1"/>
                </a:lnRef>
                <a:fillRef idx="2">
                  <a:schemeClr val="dk1"/>
                </a:fillRef>
                <a:effectRef idx="1">
                  <a:schemeClr val="dk1"/>
                </a:effectRef>
                <a:fontRef idx="minor">
                  <a:schemeClr val="dk1"/>
                </a:fontRef>
              </p:style>
              <p:txBody>
                <a:bodyPr rtlCol="0" anchor="ctr"/>
                <a:lstStyle/>
                <a:p>
                  <a:pPr algn="ctr"/>
                  <a:r>
                    <a:rPr lang="en-US" b="1" dirty="0">
                      <a:solidFill>
                        <a:schemeClr val="tx1"/>
                      </a:solidFill>
                    </a:rPr>
                    <a:t>2</a:t>
                  </a:r>
                </a:p>
              </p:txBody>
            </p:sp>
          </p:grpSp>
        </p:grpSp>
        <p:pic>
          <p:nvPicPr>
            <p:cNvPr id="59" name="Picture 58" descr="hadoopYellow.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999914" y="3630788"/>
              <a:ext cx="1124712" cy="749808"/>
            </a:xfrm>
            <a:prstGeom prst="rect">
              <a:avLst/>
            </a:prstGeom>
          </p:spPr>
        </p:pic>
      </p:grpSp>
      <p:sp>
        <p:nvSpPr>
          <p:cNvPr id="60" name="Slide Number Placeholder 3"/>
          <p:cNvSpPr>
            <a:spLocks noGrp="1"/>
          </p:cNvSpPr>
          <p:nvPr>
            <p:ph type="sldNum" sz="quarter" idx="12"/>
          </p:nvPr>
        </p:nvSpPr>
        <p:spPr>
          <a:xfrm>
            <a:off x="6553200" y="6465888"/>
            <a:ext cx="2133600" cy="365125"/>
          </a:xfrm>
        </p:spPr>
        <p:txBody>
          <a:bodyPr/>
          <a:lstStyle/>
          <a:p>
            <a:pPr>
              <a:defRPr/>
            </a:pPr>
            <a:r>
              <a:rPr lang="en-US" dirty="0" smtClean="0"/>
              <a:t>Page </a:t>
            </a:r>
            <a:fld id="{BE3614C6-9B97-DA43-9EC2-F206459474B6}" type="slidenum">
              <a:rPr lang="en-US" smtClean="0"/>
              <a:pPr>
                <a:defRPr/>
              </a:pPr>
              <a:t>3</a:t>
            </a:fld>
            <a:endParaRPr lang="en-US" dirty="0"/>
          </a:p>
        </p:txBody>
      </p:sp>
    </p:spTree>
    <p:extLst>
      <p:ext uri="{BB962C8B-B14F-4D97-AF65-F5344CB8AC3E}">
        <p14:creationId xmlns:p14="http://schemas.microsoft.com/office/powerpoint/2010/main" val="393757392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Up Arrow 8"/>
          <p:cNvSpPr/>
          <p:nvPr/>
        </p:nvSpPr>
        <p:spPr>
          <a:xfrm rot="5400000">
            <a:off x="2967321" y="-1037739"/>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0" name="Up Arrow 9"/>
          <p:cNvSpPr/>
          <p:nvPr/>
        </p:nvSpPr>
        <p:spPr>
          <a:xfrm rot="5400000">
            <a:off x="2967321" y="-545894"/>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1" name="Up Arrow 10"/>
          <p:cNvSpPr/>
          <p:nvPr/>
        </p:nvSpPr>
        <p:spPr>
          <a:xfrm rot="5400000">
            <a:off x="2967321" y="-54049"/>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2" name="Up Arrow 11"/>
          <p:cNvSpPr/>
          <p:nvPr/>
        </p:nvSpPr>
        <p:spPr>
          <a:xfrm rot="5400000">
            <a:off x="2967321" y="437796"/>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3" name="Up Arrow 12"/>
          <p:cNvSpPr/>
          <p:nvPr/>
        </p:nvSpPr>
        <p:spPr>
          <a:xfrm rot="5400000">
            <a:off x="2967321" y="929641"/>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4" name="Up Arrow 13"/>
          <p:cNvSpPr/>
          <p:nvPr/>
        </p:nvSpPr>
        <p:spPr>
          <a:xfrm rot="5400000">
            <a:off x="2967321" y="1421486"/>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5" name="Up Arrow 14"/>
          <p:cNvSpPr/>
          <p:nvPr/>
        </p:nvSpPr>
        <p:spPr>
          <a:xfrm rot="5400000">
            <a:off x="2967321" y="1913331"/>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6" name="Up Arrow 15"/>
          <p:cNvSpPr/>
          <p:nvPr/>
        </p:nvSpPr>
        <p:spPr>
          <a:xfrm rot="5400000">
            <a:off x="2967321" y="2405176"/>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7" name="Up Arrow 16"/>
          <p:cNvSpPr/>
          <p:nvPr/>
        </p:nvSpPr>
        <p:spPr>
          <a:xfrm rot="5400000">
            <a:off x="2967321" y="2897021"/>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18" name="Up Arrow 17"/>
          <p:cNvSpPr/>
          <p:nvPr/>
        </p:nvSpPr>
        <p:spPr>
          <a:xfrm rot="5400000">
            <a:off x="2967321" y="3388868"/>
            <a:ext cx="545290" cy="4878380"/>
          </a:xfrm>
          <a:prstGeom prst="upArrow">
            <a:avLst>
              <a:gd name="adj1" fmla="val 50000"/>
              <a:gd name="adj2" fmla="val 71174"/>
            </a:avLst>
          </a:prstGeom>
          <a:gradFill>
            <a:gsLst>
              <a:gs pos="0">
                <a:schemeClr val="bg2"/>
              </a:gs>
              <a:gs pos="99000">
                <a:srgbClr val="84A8BC">
                  <a:alpha val="88000"/>
                </a:srgbClr>
              </a:gs>
            </a:gsLst>
          </a:gra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vert270" wrap="square" lIns="91440" tIns="45720" rIns="91440" bIns="45720" numCol="1" spcCol="0" rtlCol="0" fromWordArt="0" anchor="ctr" anchorCtr="0" forceAA="0" compatLnSpc="1">
            <a:prstTxWarp prst="textNoShape">
              <a:avLst/>
            </a:prstTxWarp>
            <a:noAutofit/>
          </a:bodyPr>
          <a:lstStyle/>
          <a:p>
            <a:pPr marL="3086100">
              <a:tabLst>
                <a:tab pos="3086100" algn="l"/>
              </a:tabLst>
            </a:pPr>
            <a:r>
              <a:rPr lang="en-US" sz="1200" spc="130" dirty="0">
                <a:solidFill>
                  <a:schemeClr val="bg2"/>
                </a:solidFill>
                <a:latin typeface="Century Gothic"/>
                <a:cs typeface="Century Gothic"/>
              </a:rPr>
              <a:t>o</a:t>
            </a:r>
            <a:r>
              <a:rPr lang="en-US" sz="1200" spc="130" dirty="0" smtClean="0">
                <a:solidFill>
                  <a:schemeClr val="bg2"/>
                </a:solidFill>
                <a:latin typeface="Century Gothic"/>
                <a:cs typeface="Century Gothic"/>
              </a:rPr>
              <a:t>ptimize</a:t>
            </a:r>
            <a:endParaRPr lang="en-US" sz="1200" spc="130" dirty="0">
              <a:solidFill>
                <a:schemeClr val="bg2"/>
              </a:solidFill>
              <a:latin typeface="Century Gothic"/>
              <a:cs typeface="Century Gothic"/>
            </a:endParaRPr>
          </a:p>
        </p:txBody>
      </p:sp>
      <p:sp>
        <p:nvSpPr>
          <p:cNvPr id="6" name="Title 5"/>
          <p:cNvSpPr>
            <a:spLocks noGrp="1"/>
          </p:cNvSpPr>
          <p:nvPr>
            <p:ph type="title"/>
          </p:nvPr>
        </p:nvSpPr>
        <p:spPr/>
        <p:txBody>
          <a:bodyPr>
            <a:normAutofit/>
          </a:bodyPr>
          <a:lstStyle/>
          <a:p>
            <a:r>
              <a:rPr lang="en-US" dirty="0" smtClean="0"/>
              <a:t>Goal: Optimize Outcomes at Scale</a:t>
            </a:r>
            <a:endParaRPr lang="en-US" dirty="0"/>
          </a:p>
        </p:txBody>
      </p:sp>
      <p:graphicFrame>
        <p:nvGraphicFramePr>
          <p:cNvPr id="5" name="Content Placeholder 4"/>
          <p:cNvGraphicFramePr>
            <a:graphicFrameLocks noGrp="1"/>
          </p:cNvGraphicFramePr>
          <p:nvPr>
            <p:ph sz="quarter" idx="14"/>
            <p:extLst>
              <p:ext uri="{D42A27DB-BD31-4B8C-83A1-F6EECF244321}">
                <p14:modId xmlns:p14="http://schemas.microsoft.com/office/powerpoint/2010/main" val="3963533282"/>
              </p:ext>
            </p:extLst>
          </p:nvPr>
        </p:nvGraphicFramePr>
        <p:xfrm>
          <a:off x="457198" y="1186530"/>
          <a:ext cx="8229602" cy="4928790"/>
        </p:xfrm>
        <a:graphic>
          <a:graphicData uri="http://schemas.openxmlformats.org/drawingml/2006/table">
            <a:tbl>
              <a:tblPr firstRow="1" bandRow="1">
                <a:tableStyleId>{5C22544A-7EE6-4342-B048-85BDC9FD1C3A}</a:tableStyleId>
              </a:tblPr>
              <a:tblGrid>
                <a:gridCol w="2556164"/>
                <a:gridCol w="2690091"/>
                <a:gridCol w="2983347"/>
              </a:tblGrid>
              <a:tr h="492879">
                <a:tc>
                  <a:txBody>
                    <a:bodyPr/>
                    <a:lstStyle/>
                    <a:p>
                      <a:pPr algn="r"/>
                      <a:r>
                        <a:rPr lang="en-US" sz="2000" b="1" dirty="0" smtClean="0">
                          <a:solidFill>
                            <a:srgbClr val="44697D"/>
                          </a:solidFill>
                        </a:rPr>
                        <a:t>Media</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Content</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Intelligence</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Detection</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Finance</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Algorithms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Advertising</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Performance</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Fraud</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Prevention</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Retail / Wholesale</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Inventory turns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Manufacturing</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Supply chains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Healthcare</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Patient</a:t>
                      </a:r>
                      <a:r>
                        <a:rPr lang="en-US" sz="2000" b="0" baseline="0" dirty="0" smtClean="0">
                          <a:solidFill>
                            <a:schemeClr val="bg1"/>
                          </a:solidFill>
                        </a:rPr>
                        <a:t> outcomes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Education</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Learning outcomes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r h="492879">
                <a:tc>
                  <a:txBody>
                    <a:bodyPr/>
                    <a:lstStyle/>
                    <a:p>
                      <a:pPr algn="r"/>
                      <a:r>
                        <a:rPr lang="en-US" sz="2000" b="1" dirty="0" smtClean="0">
                          <a:solidFill>
                            <a:srgbClr val="44697D"/>
                          </a:solidFill>
                        </a:rPr>
                        <a:t>Government</a:t>
                      </a:r>
                      <a:endParaRPr lang="en-US" sz="2000" b="1" dirty="0">
                        <a:solidFill>
                          <a:srgbClr val="44697D"/>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ctr"/>
                      <a:endParaRPr lang="en-US" sz="2000" b="0" dirty="0"/>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c>
                  <a:txBody>
                    <a:bodyPr/>
                    <a:lstStyle/>
                    <a:p>
                      <a:pPr algn="l"/>
                      <a:r>
                        <a:rPr lang="en-US" sz="2000" b="0" dirty="0" smtClean="0">
                          <a:solidFill>
                            <a:schemeClr val="bg1"/>
                          </a:solidFill>
                        </a:rPr>
                        <a:t>Citizen services</a:t>
                      </a:r>
                      <a:endParaRPr lang="en-US" sz="2000" b="0" dirty="0">
                        <a:solidFill>
                          <a:schemeClr val="bg1"/>
                        </a:solidFill>
                      </a:endParaRPr>
                    </a:p>
                  </a:txBody>
                  <a:tcPr marL="93941" marR="93941">
                    <a:lnL w="12700" cap="flat" cmpd="sng" algn="ctr">
                      <a:no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noFill/>
                      <a:prstDash val="sysDot"/>
                      <a:round/>
                      <a:headEnd type="none" w="med" len="med"/>
                      <a:tailEnd type="none" w="med" len="med"/>
                    </a:lnB>
                    <a:noFill/>
                  </a:tcPr>
                </a:tc>
              </a:tr>
            </a:tbl>
          </a:graphicData>
        </a:graphic>
      </p:graphicFrame>
      <p:sp>
        <p:nvSpPr>
          <p:cNvPr id="7" name="Rectangle 6"/>
          <p:cNvSpPr/>
          <p:nvPr/>
        </p:nvSpPr>
        <p:spPr>
          <a:xfrm>
            <a:off x="538015" y="6184122"/>
            <a:ext cx="8229600" cy="261610"/>
          </a:xfrm>
          <a:prstGeom prst="rect">
            <a:avLst/>
          </a:prstGeom>
        </p:spPr>
        <p:txBody>
          <a:bodyPr wrap="square">
            <a:spAutoFit/>
          </a:bodyPr>
          <a:lstStyle/>
          <a:p>
            <a:pPr algn="r"/>
            <a:r>
              <a:rPr lang="en-US" sz="1050" b="1" i="1" dirty="0" smtClean="0"/>
              <a:t>Source</a:t>
            </a:r>
            <a:r>
              <a:rPr lang="en-US" sz="1050" i="1" dirty="0" smtClean="0"/>
              <a:t>: Geoffrey Moore. Hadoop Summit 2012 keynote presentation.</a:t>
            </a:r>
            <a:endParaRPr lang="en-US" sz="1050" i="1" dirty="0"/>
          </a:p>
        </p:txBody>
      </p:sp>
      <p:sp>
        <p:nvSpPr>
          <p:cNvPr id="19" name="Slide Number Placeholder 3"/>
          <p:cNvSpPr>
            <a:spLocks noGrp="1"/>
          </p:cNvSpPr>
          <p:nvPr>
            <p:ph type="sldNum" sz="quarter" idx="12"/>
          </p:nvPr>
        </p:nvSpPr>
        <p:spPr>
          <a:xfrm>
            <a:off x="6553200" y="6465888"/>
            <a:ext cx="2133600" cy="365125"/>
          </a:xfrm>
        </p:spPr>
        <p:txBody>
          <a:bodyPr/>
          <a:lstStyle/>
          <a:p>
            <a:pPr>
              <a:defRPr/>
            </a:pPr>
            <a:r>
              <a:rPr lang="en-US" dirty="0" smtClean="0"/>
              <a:t>Page </a:t>
            </a:r>
            <a:fld id="{BE3614C6-9B97-DA43-9EC2-F206459474B6}" type="slidenum">
              <a:rPr lang="en-US" smtClean="0"/>
              <a:pPr>
                <a:defRPr/>
              </a:pPr>
              <a:t>4</a:t>
            </a:fld>
            <a:endParaRPr lang="en-US" dirty="0"/>
          </a:p>
        </p:txBody>
      </p:sp>
    </p:spTree>
    <p:extLst>
      <p:ext uri="{BB962C8B-B14F-4D97-AF65-F5344CB8AC3E}">
        <p14:creationId xmlns:p14="http://schemas.microsoft.com/office/powerpoint/2010/main" val="4234140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Customer: UC </a:t>
            </a:r>
            <a:r>
              <a:rPr lang="en-US" dirty="0" smtClean="0"/>
              <a:t>Irvine Medical </a:t>
            </a:r>
            <a:r>
              <a:rPr lang="en-US" dirty="0" smtClean="0"/>
              <a:t>Center</a:t>
            </a:r>
            <a:endParaRPr lang="en-US" sz="2700" i="1" dirty="0"/>
          </a:p>
        </p:txBody>
      </p:sp>
      <p:sp>
        <p:nvSpPr>
          <p:cNvPr id="4" name="Text Placeholder 3"/>
          <p:cNvSpPr>
            <a:spLocks noGrp="1"/>
          </p:cNvSpPr>
          <p:nvPr>
            <p:ph type="body" sz="quarter" idx="11"/>
          </p:nvPr>
        </p:nvSpPr>
        <p:spPr>
          <a:xfrm>
            <a:off x="2410066" y="1233876"/>
            <a:ext cx="6276734" cy="5045229"/>
          </a:xfrm>
        </p:spPr>
        <p:txBody>
          <a:bodyPr/>
          <a:lstStyle/>
          <a:p>
            <a:pPr marL="0" indent="0">
              <a:buNone/>
            </a:pPr>
            <a:r>
              <a:rPr lang="en-US" sz="2000" dirty="0" smtClean="0"/>
              <a:t>Optimizing </a:t>
            </a:r>
            <a:r>
              <a:rPr lang="en-US" sz="2000" dirty="0"/>
              <a:t>p</a:t>
            </a:r>
            <a:r>
              <a:rPr lang="en-US" sz="2000" dirty="0" smtClean="0"/>
              <a:t>atient </a:t>
            </a:r>
            <a:r>
              <a:rPr lang="en-US" sz="2000" dirty="0" smtClean="0"/>
              <a:t>o</a:t>
            </a:r>
            <a:r>
              <a:rPr lang="en-US" sz="2000" dirty="0" smtClean="0"/>
              <a:t>utcomes while lowering costs</a:t>
            </a:r>
          </a:p>
          <a:p>
            <a:pPr lvl="1"/>
            <a:endParaRPr lang="en-US" sz="1400" dirty="0" smtClean="0"/>
          </a:p>
          <a:p>
            <a:pPr marL="0" indent="0">
              <a:buNone/>
            </a:pPr>
            <a:r>
              <a:rPr lang="en-US" sz="2000" dirty="0" smtClean="0"/>
              <a:t>Current </a:t>
            </a:r>
            <a:r>
              <a:rPr lang="en-US" sz="2000" dirty="0" smtClean="0"/>
              <a:t>system, Epic holds 22 years of patient data, across admissions and clinical information</a:t>
            </a:r>
          </a:p>
          <a:p>
            <a:pPr lvl="1"/>
            <a:r>
              <a:rPr lang="en-US" sz="1400" dirty="0" smtClean="0"/>
              <a:t>Significant cost to maintain and run system</a:t>
            </a:r>
          </a:p>
          <a:p>
            <a:pPr lvl="1"/>
            <a:r>
              <a:rPr lang="en-US" sz="1400" dirty="0"/>
              <a:t>D</a:t>
            </a:r>
            <a:r>
              <a:rPr lang="en-US" sz="1400" dirty="0" smtClean="0"/>
              <a:t>ifficult </a:t>
            </a:r>
            <a:r>
              <a:rPr lang="en-US" sz="1400" dirty="0"/>
              <a:t>to </a:t>
            </a:r>
            <a:r>
              <a:rPr lang="en-US" sz="1400" dirty="0" smtClean="0"/>
              <a:t>access, not-</a:t>
            </a:r>
            <a:r>
              <a:rPr lang="en-US" sz="1400" dirty="0"/>
              <a:t>integrated </a:t>
            </a:r>
            <a:r>
              <a:rPr lang="en-US" sz="1400" dirty="0" smtClean="0"/>
              <a:t>into any systems, stand </a:t>
            </a:r>
            <a:r>
              <a:rPr lang="en-US" sz="1400" dirty="0" smtClean="0"/>
              <a:t>alone</a:t>
            </a:r>
            <a:endParaRPr lang="en-US" sz="1400" dirty="0"/>
          </a:p>
          <a:p>
            <a:pPr lvl="1"/>
            <a:endParaRPr lang="en-US" sz="1400" dirty="0"/>
          </a:p>
          <a:p>
            <a:pPr marL="0" indent="0">
              <a:buNone/>
            </a:pPr>
            <a:r>
              <a:rPr lang="en-US" sz="2000" dirty="0"/>
              <a:t>Apache </a:t>
            </a:r>
            <a:r>
              <a:rPr lang="en-US" sz="2000" dirty="0" err="1"/>
              <a:t>Hadoop</a:t>
            </a:r>
            <a:r>
              <a:rPr lang="en-US" sz="2000" dirty="0"/>
              <a:t> sunsets legacy system and augments </a:t>
            </a:r>
            <a:r>
              <a:rPr lang="en-US" sz="2000" dirty="0" smtClean="0"/>
              <a:t>new electronic </a:t>
            </a:r>
            <a:r>
              <a:rPr lang="en-US" sz="2000" dirty="0"/>
              <a:t>medical </a:t>
            </a:r>
            <a:r>
              <a:rPr lang="en-US" sz="2000" dirty="0" smtClean="0"/>
              <a:t>records</a:t>
            </a:r>
          </a:p>
          <a:p>
            <a:pPr marL="855663" lvl="1" indent="-457200">
              <a:buFont typeface="+mj-lt"/>
              <a:buAutoNum type="arabicPeriod"/>
            </a:pPr>
            <a:r>
              <a:rPr lang="en-US" sz="1400" dirty="0" smtClean="0"/>
              <a:t>Migrate all legacy Epic data to Apache </a:t>
            </a:r>
            <a:r>
              <a:rPr lang="en-US" sz="1400" dirty="0" err="1" smtClean="0"/>
              <a:t>Hadoop</a:t>
            </a:r>
            <a:endParaRPr lang="en-US" sz="1400" dirty="0" smtClean="0"/>
          </a:p>
          <a:p>
            <a:pPr marL="1370013" lvl="2" indent="-457200"/>
            <a:r>
              <a:rPr lang="en-US" sz="1200" dirty="0" smtClean="0"/>
              <a:t>Replaced existing ETL and temporary databases with </a:t>
            </a:r>
            <a:r>
              <a:rPr lang="en-US" sz="1200" dirty="0" err="1" smtClean="0"/>
              <a:t>Hadoop</a:t>
            </a:r>
            <a:r>
              <a:rPr lang="en-US" sz="1200" dirty="0" smtClean="0"/>
              <a:t> resulting in faster more reliable transforms</a:t>
            </a:r>
          </a:p>
          <a:p>
            <a:pPr marL="1370013" lvl="2" indent="-457200"/>
            <a:r>
              <a:rPr lang="en-US" sz="1200" dirty="0" smtClean="0"/>
              <a:t>Captures all legacy data not just a subset.  Exposes </a:t>
            </a:r>
            <a:br>
              <a:rPr lang="en-US" sz="1200" dirty="0" smtClean="0"/>
            </a:br>
            <a:r>
              <a:rPr lang="en-US" sz="1200" dirty="0" smtClean="0"/>
              <a:t>this data to EMR and other applications</a:t>
            </a:r>
          </a:p>
          <a:p>
            <a:pPr marL="855663" lvl="1" indent="-457200">
              <a:buFont typeface="+mj-lt"/>
              <a:buAutoNum type="arabicPeriod"/>
            </a:pPr>
            <a:r>
              <a:rPr lang="en-US" sz="1400" dirty="0" smtClean="0"/>
              <a:t>Eliminate maintenance of legacy system and </a:t>
            </a:r>
            <a:r>
              <a:rPr lang="en-US" sz="1400" dirty="0" smtClean="0"/>
              <a:t>database </a:t>
            </a:r>
            <a:r>
              <a:rPr lang="en-US" sz="1400" dirty="0" smtClean="0"/>
              <a:t>licenses</a:t>
            </a:r>
          </a:p>
          <a:p>
            <a:pPr marL="1370013" lvl="2" indent="-457200"/>
            <a:r>
              <a:rPr lang="en-US" sz="1200" dirty="0" smtClean="0"/>
              <a:t>$500K in annual savings</a:t>
            </a:r>
          </a:p>
          <a:p>
            <a:pPr marL="855663" lvl="1" indent="-457200">
              <a:buFont typeface="+mj-lt"/>
              <a:buAutoNum type="arabicPeriod"/>
            </a:pPr>
            <a:r>
              <a:rPr lang="en-US" sz="1400" dirty="0" smtClean="0"/>
              <a:t>Integrate data with EMR and clinical front-end</a:t>
            </a:r>
          </a:p>
          <a:p>
            <a:pPr marL="1370013" lvl="2" indent="-457200"/>
            <a:r>
              <a:rPr lang="en-US" sz="1200" dirty="0"/>
              <a:t>Better service with complete patient history </a:t>
            </a:r>
            <a:r>
              <a:rPr lang="en-US" sz="1200" dirty="0" smtClean="0"/>
              <a:t>provided </a:t>
            </a:r>
            <a:r>
              <a:rPr lang="en-US" sz="1200" dirty="0"/>
              <a:t>to admissions and doctors </a:t>
            </a:r>
            <a:endParaRPr lang="en-US" sz="1400" dirty="0"/>
          </a:p>
          <a:p>
            <a:pPr marL="1370013" lvl="2" indent="-457200"/>
            <a:r>
              <a:rPr lang="en-US" sz="1200" dirty="0" smtClean="0"/>
              <a:t>Enable improved research through complete information</a:t>
            </a:r>
          </a:p>
        </p:txBody>
      </p:sp>
      <p:sp>
        <p:nvSpPr>
          <p:cNvPr id="3" name="Slide Number Placeholder 2"/>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5</a:t>
            </a:fld>
            <a:endParaRPr lang="en-US" dirty="0"/>
          </a:p>
        </p:txBody>
      </p:sp>
      <p:cxnSp>
        <p:nvCxnSpPr>
          <p:cNvPr id="5" name="Straight Connector 4"/>
          <p:cNvCxnSpPr/>
          <p:nvPr/>
        </p:nvCxnSpPr>
        <p:spPr>
          <a:xfrm>
            <a:off x="2240062" y="1233877"/>
            <a:ext cx="0" cy="5045228"/>
          </a:xfrm>
          <a:prstGeom prst="line">
            <a:avLst/>
          </a:prstGeom>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p:nvPicPr>
        <p:blipFill>
          <a:blip r:embed="rId2"/>
          <a:stretch>
            <a:fillRect/>
          </a:stretch>
        </p:blipFill>
        <p:spPr>
          <a:xfrm>
            <a:off x="314922" y="1233876"/>
            <a:ext cx="1685133" cy="520859"/>
          </a:xfrm>
          <a:prstGeom prst="rect">
            <a:avLst/>
          </a:prstGeom>
        </p:spPr>
      </p:pic>
      <p:sp>
        <p:nvSpPr>
          <p:cNvPr id="7" name="Text Placeholder 1"/>
          <p:cNvSpPr txBox="1">
            <a:spLocks/>
          </p:cNvSpPr>
          <p:nvPr/>
        </p:nvSpPr>
        <p:spPr>
          <a:xfrm>
            <a:off x="310681" y="1773799"/>
            <a:ext cx="1929381" cy="3835311"/>
          </a:xfrm>
          <a:prstGeom prst="rect">
            <a:avLst/>
          </a:prstGeom>
        </p:spPr>
        <p:txBody>
          <a:bodyPr vert="horz"/>
          <a:lstStyle>
            <a:lvl1pPr marL="168275" indent="-168275" algn="l" defTabSz="457200" rtl="0" eaLnBrk="1" fontAlgn="base" hangingPunct="1">
              <a:spcBef>
                <a:spcPct val="20000"/>
              </a:spcBef>
              <a:spcAft>
                <a:spcPct val="0"/>
              </a:spcAft>
              <a:buClr>
                <a:srgbClr val="69BE28"/>
              </a:buClr>
              <a:buFont typeface="Arial" charset="0"/>
              <a:buChar char="•"/>
              <a:defRPr sz="2400" b="1" i="0" kern="1200">
                <a:solidFill>
                  <a:schemeClr val="tx1"/>
                </a:solidFill>
                <a:latin typeface="Arial"/>
                <a:ea typeface="ヒラギノ角ゴ Pro W3" charset="-128"/>
                <a:cs typeface="Arial"/>
              </a:defRPr>
            </a:lvl1pPr>
            <a:lvl2pPr marL="566738" indent="-168275" algn="l" defTabSz="457200" rtl="0" eaLnBrk="1" fontAlgn="base" hangingPunct="1">
              <a:spcBef>
                <a:spcPct val="20000"/>
              </a:spcBef>
              <a:spcAft>
                <a:spcPct val="0"/>
              </a:spcAft>
              <a:buFont typeface="Lucida Grande"/>
              <a:buChar char="–"/>
              <a:defRPr sz="2000" kern="1200">
                <a:solidFill>
                  <a:schemeClr val="tx1"/>
                </a:solidFill>
                <a:latin typeface="+mn-lt"/>
                <a:ea typeface="ヒラギノ角ゴ Pro W3" charset="-128"/>
                <a:cs typeface="ヒラギノ角ゴ Pro W3" charset="-128"/>
              </a:defRPr>
            </a:lvl2pPr>
            <a:lvl3pPr marL="1081088" indent="-166688" algn="l" defTabSz="457200" rtl="0" eaLnBrk="1" fontAlgn="base" hangingPunct="1">
              <a:spcBef>
                <a:spcPct val="20000"/>
              </a:spcBef>
              <a:spcAft>
                <a:spcPts val="0"/>
              </a:spcAft>
              <a:buFont typeface="Lucida Grande"/>
              <a:buChar char="–"/>
              <a:defRPr sz="1800" kern="1200">
                <a:solidFill>
                  <a:schemeClr val="tx1"/>
                </a:solidFill>
                <a:latin typeface="+mn-lt"/>
                <a:ea typeface="ヒラギノ角ゴ Pro W3" charset="-128"/>
                <a:cs typeface="ヒラギノ角ゴ Pro W3" charset="-128"/>
              </a:defRPr>
            </a:lvl3pPr>
            <a:lvl4pPr marL="1543050" indent="-171450" algn="l" defTabSz="457200" rtl="0" eaLnBrk="1" fontAlgn="base" hangingPunct="1">
              <a:spcBef>
                <a:spcPct val="20000"/>
              </a:spcBef>
              <a:spcAft>
                <a:spcPts val="0"/>
              </a:spcAft>
              <a:buFont typeface="Arial" charset="0"/>
              <a:buChar char="–"/>
              <a:defRPr sz="1600" kern="1200">
                <a:solidFill>
                  <a:schemeClr val="tx1"/>
                </a:solidFill>
                <a:latin typeface="+mn-lt"/>
                <a:ea typeface="ヒラギノ角ゴ Pro W3" charset="-128"/>
                <a:cs typeface="ヒラギノ角ゴ Pro W3" charset="-128"/>
              </a:defRPr>
            </a:lvl4pPr>
            <a:lvl5pPr marL="2005013" indent="-176213" algn="l" defTabSz="457200" rtl="0" eaLnBrk="1" fontAlgn="base" hangingPunct="1">
              <a:spcBef>
                <a:spcPct val="20000"/>
              </a:spcBef>
              <a:spcAft>
                <a:spcPts val="0"/>
              </a:spcAft>
              <a:buFont typeface="Lucida Grande"/>
              <a:buChar char="-"/>
              <a:defRPr sz="1400" kern="1200">
                <a:solidFill>
                  <a:schemeClr val="tx1"/>
                </a:solidFill>
                <a:latin typeface="+mn-lt"/>
                <a:ea typeface="ヒラギノ角ゴ Pro W3" charset="-128"/>
                <a:cs typeface="ヒラギノ角ゴ Pro W3"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174625" indent="-174625">
              <a:spcBef>
                <a:spcPts val="1200"/>
              </a:spcBef>
            </a:pPr>
            <a:r>
              <a:rPr lang="en-US" sz="1200" b="0" dirty="0"/>
              <a:t>UC Irvine Medical Center is ranked among the nation's best hospitals by U.S. News &amp; World Report for the 12th year</a:t>
            </a:r>
          </a:p>
          <a:p>
            <a:endParaRPr lang="en-US" sz="1200" b="0" dirty="0" smtClean="0"/>
          </a:p>
          <a:p>
            <a:r>
              <a:rPr lang="en-US" sz="1200" b="0" dirty="0"/>
              <a:t>M</a:t>
            </a:r>
            <a:r>
              <a:rPr lang="en-US" sz="1200" b="0" dirty="0" smtClean="0"/>
              <a:t>ore </a:t>
            </a:r>
            <a:r>
              <a:rPr lang="en-US" sz="1200" b="0" dirty="0"/>
              <a:t>than 400 specialty and primary care physicians</a:t>
            </a:r>
          </a:p>
          <a:p>
            <a:endParaRPr lang="en-US" sz="1200" b="0" dirty="0" smtClean="0"/>
          </a:p>
          <a:p>
            <a:r>
              <a:rPr lang="en-US" sz="1200" b="0" dirty="0" smtClean="0"/>
              <a:t>Opened </a:t>
            </a:r>
            <a:r>
              <a:rPr lang="en-US" sz="1200" b="0" dirty="0"/>
              <a:t>in 1976</a:t>
            </a:r>
          </a:p>
          <a:p>
            <a:endParaRPr lang="en-US" sz="1200" b="0" dirty="0" smtClean="0"/>
          </a:p>
          <a:p>
            <a:r>
              <a:rPr lang="en-US" sz="1200" b="0" dirty="0" smtClean="0"/>
              <a:t>422</a:t>
            </a:r>
            <a:r>
              <a:rPr lang="en-US" sz="1200" b="0" dirty="0"/>
              <a:t>-bed medical facility</a:t>
            </a:r>
          </a:p>
          <a:p>
            <a:pPr marL="109538" indent="-109538"/>
            <a:endParaRPr lang="en-US" sz="1600" b="0" dirty="0" smtClean="0"/>
          </a:p>
          <a:p>
            <a:pPr marL="339725" indent="-339725"/>
            <a:endParaRPr lang="en-US" sz="1200" b="0" dirty="0"/>
          </a:p>
        </p:txBody>
      </p:sp>
    </p:spTree>
    <p:extLst>
      <p:ext uri="{BB962C8B-B14F-4D97-AF65-F5344CB8AC3E}">
        <p14:creationId xmlns:p14="http://schemas.microsoft.com/office/powerpoint/2010/main" val="16849530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Down Arrow 17"/>
          <p:cNvSpPr/>
          <p:nvPr/>
        </p:nvSpPr>
        <p:spPr>
          <a:xfrm>
            <a:off x="4048151" y="2029394"/>
            <a:ext cx="890139" cy="323405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Down Arrow 18"/>
          <p:cNvSpPr/>
          <p:nvPr/>
        </p:nvSpPr>
        <p:spPr>
          <a:xfrm>
            <a:off x="5457337" y="2029394"/>
            <a:ext cx="890139" cy="323405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Down Arrow 19"/>
          <p:cNvSpPr/>
          <p:nvPr/>
        </p:nvSpPr>
        <p:spPr>
          <a:xfrm>
            <a:off x="2638186" y="2029394"/>
            <a:ext cx="890139" cy="323405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ounded Rectangle 13"/>
          <p:cNvSpPr/>
          <p:nvPr/>
        </p:nvSpPr>
        <p:spPr>
          <a:xfrm>
            <a:off x="2090617" y="1589549"/>
            <a:ext cx="4814182" cy="797610"/>
          </a:xfrm>
          <a:prstGeom prst="roundRect">
            <a:avLst>
              <a:gd name="adj" fmla="val 2011"/>
            </a:avLst>
          </a:prstGeom>
          <a:solidFill>
            <a:schemeClr val="bg1">
              <a:lumMod val="10000"/>
              <a:lumOff val="90000"/>
            </a:schemeClr>
          </a:solidFill>
          <a:ln w="19050" cmpd="sng">
            <a:solidFill>
              <a:schemeClr val="accent3">
                <a:lumMod val="75000"/>
              </a:schemeClr>
            </a:solidFill>
            <a:prstDash val="sys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t>Big Data</a:t>
            </a:r>
          </a:p>
          <a:p>
            <a:pPr algn="ctr"/>
            <a:r>
              <a:rPr lang="en-US" sz="1400" b="1" dirty="0" smtClean="0"/>
              <a:t>Transactions + Interactions + Observations</a:t>
            </a:r>
            <a:endParaRPr lang="en-US" sz="1400" b="1" dirty="0"/>
          </a:p>
        </p:txBody>
      </p:sp>
      <p:sp>
        <p:nvSpPr>
          <p:cNvPr id="2" name="Title 1"/>
          <p:cNvSpPr>
            <a:spLocks noGrp="1"/>
          </p:cNvSpPr>
          <p:nvPr>
            <p:ph type="title"/>
          </p:nvPr>
        </p:nvSpPr>
        <p:spPr/>
        <p:txBody>
          <a:bodyPr>
            <a:normAutofit/>
          </a:bodyPr>
          <a:lstStyle/>
          <a:p>
            <a:r>
              <a:rPr lang="en-US" dirty="0" smtClean="0"/>
              <a:t>Emerging Patterns of Use</a:t>
            </a:r>
            <a:endParaRPr lang="en-US" dirty="0"/>
          </a:p>
        </p:txBody>
      </p:sp>
      <p:sp>
        <p:nvSpPr>
          <p:cNvPr id="3" name="Slide Number Placeholder 2"/>
          <p:cNvSpPr>
            <a:spLocks noGrp="1"/>
          </p:cNvSpPr>
          <p:nvPr>
            <p:ph type="sldNum" sz="quarter" idx="12"/>
          </p:nvPr>
        </p:nvSpPr>
        <p:spPr/>
        <p:txBody>
          <a:bodyPr/>
          <a:lstStyle/>
          <a:p>
            <a:pPr>
              <a:defRPr/>
            </a:pPr>
            <a:r>
              <a:rPr lang="en-US" smtClean="0"/>
              <a:t>Page </a:t>
            </a:r>
            <a:fld id="{BE3614C6-9B97-DA43-9EC2-F206459474B6}" type="slidenum">
              <a:rPr lang="en-US" smtClean="0"/>
              <a:pPr>
                <a:defRPr/>
              </a:pPr>
              <a:t>6</a:t>
            </a:fld>
            <a:endParaRPr lang="en-US" dirty="0"/>
          </a:p>
        </p:txBody>
      </p:sp>
      <p:sp>
        <p:nvSpPr>
          <p:cNvPr id="12" name="Rectangle 11"/>
          <p:cNvSpPr/>
          <p:nvPr/>
        </p:nvSpPr>
        <p:spPr>
          <a:xfrm>
            <a:off x="2090617" y="2796172"/>
            <a:ext cx="4814182" cy="1418411"/>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marL="2803525"/>
            <a:endParaRPr lang="en-US" sz="2000" b="1" dirty="0"/>
          </a:p>
        </p:txBody>
      </p:sp>
      <p:pic>
        <p:nvPicPr>
          <p:cNvPr id="13" name="Picture 12"/>
          <p:cNvPicPr>
            <a:picLocks noChangeAspect="1"/>
          </p:cNvPicPr>
          <p:nvPr/>
        </p:nvPicPr>
        <p:blipFill>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243961" y="2939224"/>
            <a:ext cx="2394439" cy="566284"/>
          </a:xfrm>
          <a:prstGeom prst="rect">
            <a:avLst/>
          </a:prstGeom>
        </p:spPr>
      </p:pic>
      <p:sp>
        <p:nvSpPr>
          <p:cNvPr id="15" name="Oval 14"/>
          <p:cNvSpPr/>
          <p:nvPr/>
        </p:nvSpPr>
        <p:spPr bwMode="auto">
          <a:xfrm>
            <a:off x="2381645" y="3724255"/>
            <a:ext cx="1348554" cy="714259"/>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600" b="1" dirty="0" smtClean="0"/>
              <a:t>Refine</a:t>
            </a:r>
            <a:endParaRPr lang="en-US" sz="1600" b="1" dirty="0"/>
          </a:p>
        </p:txBody>
      </p:sp>
      <p:sp>
        <p:nvSpPr>
          <p:cNvPr id="16" name="Oval 15"/>
          <p:cNvSpPr/>
          <p:nvPr/>
        </p:nvSpPr>
        <p:spPr bwMode="auto">
          <a:xfrm>
            <a:off x="3819300" y="3724255"/>
            <a:ext cx="1348554" cy="714259"/>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600" b="1" dirty="0" smtClean="0"/>
              <a:t>Explore</a:t>
            </a:r>
            <a:endParaRPr lang="en-US" sz="1600" b="1" dirty="0"/>
          </a:p>
        </p:txBody>
      </p:sp>
      <p:sp>
        <p:nvSpPr>
          <p:cNvPr id="17" name="Oval 16"/>
          <p:cNvSpPr/>
          <p:nvPr/>
        </p:nvSpPr>
        <p:spPr bwMode="auto">
          <a:xfrm>
            <a:off x="5238139" y="3724255"/>
            <a:ext cx="1348554" cy="714259"/>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US" sz="1600" b="1" dirty="0" smtClean="0"/>
              <a:t>Enrich</a:t>
            </a:r>
            <a:endParaRPr lang="en-US" sz="1600" b="1" dirty="0"/>
          </a:p>
        </p:txBody>
      </p:sp>
      <p:sp>
        <p:nvSpPr>
          <p:cNvPr id="27" name="Rectangle 26"/>
          <p:cNvSpPr/>
          <p:nvPr/>
        </p:nvSpPr>
        <p:spPr>
          <a:xfrm>
            <a:off x="2090618" y="5276459"/>
            <a:ext cx="4814182" cy="523220"/>
          </a:xfrm>
          <a:prstGeom prst="rect">
            <a:avLst/>
          </a:prstGeom>
        </p:spPr>
        <p:txBody>
          <a:bodyPr wrap="square">
            <a:spAutoFit/>
          </a:bodyPr>
          <a:lstStyle/>
          <a:p>
            <a:pPr algn="ctr"/>
            <a:r>
              <a:rPr lang="en-US" sz="2800" b="1" dirty="0" smtClean="0">
                <a:solidFill>
                  <a:schemeClr val="accent1"/>
                </a:solidFill>
              </a:rPr>
              <a:t>$</a:t>
            </a:r>
            <a:r>
              <a:rPr lang="en-US" sz="2800" b="1" dirty="0" smtClean="0"/>
              <a:t> Business Case </a:t>
            </a:r>
            <a:r>
              <a:rPr lang="en-US" sz="2800" b="1" dirty="0" smtClean="0">
                <a:solidFill>
                  <a:srgbClr val="69BE28"/>
                </a:solidFill>
              </a:rPr>
              <a:t>$</a:t>
            </a:r>
            <a:endParaRPr lang="en-US" sz="2800" dirty="0">
              <a:solidFill>
                <a:srgbClr val="69BE28"/>
              </a:solidFill>
            </a:endParaRPr>
          </a:p>
        </p:txBody>
      </p:sp>
    </p:spTree>
    <p:extLst>
      <p:ext uri="{BB962C8B-B14F-4D97-AF65-F5344CB8AC3E}">
        <p14:creationId xmlns:p14="http://schemas.microsoft.com/office/powerpoint/2010/main" val="82759783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ounded Rectangle 72"/>
          <p:cNvSpPr/>
          <p:nvPr/>
        </p:nvSpPr>
        <p:spPr bwMode="auto">
          <a:xfrm>
            <a:off x="1350868" y="5026017"/>
            <a:ext cx="1154722" cy="1130467"/>
          </a:xfrm>
          <a:prstGeom prst="roundRect">
            <a:avLst>
              <a:gd name="adj" fmla="val 5907"/>
            </a:avLst>
          </a:prstGeom>
          <a:gradFill flip="none" rotWithShape="1">
            <a:gsLst>
              <a:gs pos="0">
                <a:schemeClr val="bg1">
                  <a:lumMod val="25000"/>
                  <a:lumOff val="75000"/>
                </a:schemeClr>
              </a:gs>
              <a:gs pos="100000">
                <a:schemeClr val="bg1">
                  <a:lumMod val="10000"/>
                  <a:lumOff val="90000"/>
                </a:schemeClr>
              </a:gs>
            </a:gsLst>
            <a:lin ang="16200000" scaled="0"/>
            <a:tileRect/>
          </a:gradFill>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45720" numCol="1" rtlCol="0" anchor="b"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Enterprise</a:t>
            </a:r>
          </a:p>
          <a:p>
            <a:pPr algn="ctr" fontAlgn="auto">
              <a:spcBef>
                <a:spcPts val="0"/>
              </a:spcBef>
              <a:spcAft>
                <a:spcPts val="0"/>
              </a:spcAft>
              <a:defRPr/>
            </a:pPr>
            <a:r>
              <a:rPr lang="en-US" sz="1000" kern="0" dirty="0" smtClean="0">
                <a:latin typeface="Verdana" pitchFamily="34" charset="0"/>
              </a:rPr>
              <a:t>Data Warehouse</a:t>
            </a:r>
            <a:endParaRPr lang="en-US" sz="1000" kern="0" dirty="0">
              <a:latin typeface="Verdana" pitchFamily="34" charset="0"/>
            </a:endParaRPr>
          </a:p>
        </p:txBody>
      </p:sp>
      <p:sp>
        <p:nvSpPr>
          <p:cNvPr id="46" name="Can 45"/>
          <p:cNvSpPr/>
          <p:nvPr/>
        </p:nvSpPr>
        <p:spPr>
          <a:xfrm>
            <a:off x="1541642" y="5141746"/>
            <a:ext cx="778087" cy="570486"/>
          </a:xfrm>
          <a:prstGeom prst="can">
            <a:avLst/>
          </a:prstGeom>
          <a:solidFill>
            <a:schemeClr val="accent3">
              <a:lumMod val="60000"/>
              <a:lumOff val="40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atin typeface="+mj-lt"/>
              <a:cs typeface="Century Gothic"/>
            </a:endParaRPr>
          </a:p>
        </p:txBody>
      </p:sp>
      <p:sp>
        <p:nvSpPr>
          <p:cNvPr id="32" name="Down Arrow 31"/>
          <p:cNvSpPr/>
          <p:nvPr/>
        </p:nvSpPr>
        <p:spPr>
          <a:xfrm>
            <a:off x="1678429" y="4278194"/>
            <a:ext cx="478692" cy="729105"/>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Down Arrow 29"/>
          <p:cNvSpPr/>
          <p:nvPr/>
        </p:nvSpPr>
        <p:spPr>
          <a:xfrm>
            <a:off x="1705707"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Down Arrow 30"/>
          <p:cNvSpPr/>
          <p:nvPr/>
        </p:nvSpPr>
        <p:spPr>
          <a:xfrm>
            <a:off x="2653323"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Down Arrow 28"/>
          <p:cNvSpPr/>
          <p:nvPr/>
        </p:nvSpPr>
        <p:spPr>
          <a:xfrm>
            <a:off x="762000"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4"/>
          <p:cNvSpPr>
            <a:spLocks noGrp="1"/>
          </p:cNvSpPr>
          <p:nvPr>
            <p:ph type="title"/>
          </p:nvPr>
        </p:nvSpPr>
        <p:spPr>
          <a:xfrm>
            <a:off x="457200" y="0"/>
            <a:ext cx="8229600" cy="1016000"/>
          </a:xfrm>
        </p:spPr>
        <p:txBody>
          <a:bodyPr>
            <a:normAutofit/>
          </a:bodyPr>
          <a:lstStyle/>
          <a:p>
            <a:r>
              <a:rPr lang="en-US" dirty="0"/>
              <a:t>Operational Data Refinery</a:t>
            </a:r>
            <a:br>
              <a:rPr lang="en-US" dirty="0"/>
            </a:br>
            <a:r>
              <a:rPr lang="en-US" sz="2200" i="1" dirty="0" err="1"/>
              <a:t>Hadoop</a:t>
            </a:r>
            <a:r>
              <a:rPr lang="en-US" sz="2200" i="1" dirty="0"/>
              <a:t> as platform for ETL modernization</a:t>
            </a:r>
            <a:endParaRPr lang="en-US" dirty="0"/>
          </a:p>
        </p:txBody>
      </p:sp>
      <p:sp>
        <p:nvSpPr>
          <p:cNvPr id="6" name="Text Placeholder 5"/>
          <p:cNvSpPr>
            <a:spLocks noGrp="1"/>
          </p:cNvSpPr>
          <p:nvPr>
            <p:ph type="body" sz="quarter" idx="11"/>
          </p:nvPr>
        </p:nvSpPr>
        <p:spPr>
          <a:xfrm>
            <a:off x="3683001" y="1385149"/>
            <a:ext cx="5177694" cy="5292908"/>
          </a:xfrm>
        </p:spPr>
        <p:txBody>
          <a:bodyPr/>
          <a:lstStyle/>
          <a:p>
            <a:pPr marL="0" indent="0">
              <a:buNone/>
            </a:pPr>
            <a:r>
              <a:rPr lang="en-US" sz="2000" dirty="0" smtClean="0"/>
              <a:t>Capture</a:t>
            </a:r>
          </a:p>
          <a:p>
            <a:r>
              <a:rPr lang="en-US" sz="1800" b="0" dirty="0" smtClean="0"/>
              <a:t>Capture new unstructured data along with log files all alongside existing sources</a:t>
            </a:r>
          </a:p>
          <a:p>
            <a:r>
              <a:rPr lang="en-US" sz="1800" b="0" dirty="0" smtClean="0"/>
              <a:t>Retain inputs in raw form for audit and continuity purposes</a:t>
            </a:r>
            <a:endParaRPr lang="en-US" sz="2800" dirty="0" smtClean="0"/>
          </a:p>
          <a:p>
            <a:pPr marL="0" indent="0">
              <a:buNone/>
            </a:pPr>
            <a:r>
              <a:rPr lang="en-US" sz="2000" dirty="0" smtClean="0"/>
              <a:t>Process</a:t>
            </a:r>
          </a:p>
          <a:p>
            <a:r>
              <a:rPr lang="en-US" sz="1800" b="0" dirty="0" smtClean="0"/>
              <a:t>Parse the data &amp; cleanse</a:t>
            </a:r>
          </a:p>
          <a:p>
            <a:r>
              <a:rPr lang="en-US" sz="1800" b="0" dirty="0" smtClean="0"/>
              <a:t>Apply structure and definition</a:t>
            </a:r>
          </a:p>
          <a:p>
            <a:r>
              <a:rPr lang="en-US" sz="1800" b="0" dirty="0" smtClean="0"/>
              <a:t>Join datasets together across disparate data sources</a:t>
            </a:r>
            <a:endParaRPr lang="en-US" sz="2800" dirty="0" smtClean="0"/>
          </a:p>
          <a:p>
            <a:pPr marL="0" indent="0">
              <a:buNone/>
            </a:pPr>
            <a:r>
              <a:rPr lang="en-US" sz="2000" dirty="0" smtClean="0"/>
              <a:t>Exchange</a:t>
            </a:r>
          </a:p>
          <a:p>
            <a:r>
              <a:rPr lang="en-US" sz="1800" b="0" dirty="0" smtClean="0"/>
              <a:t>Push to existing data warehouse for downstream consumption</a:t>
            </a:r>
          </a:p>
          <a:p>
            <a:r>
              <a:rPr lang="en-US" sz="1800" b="0" dirty="0" smtClean="0"/>
              <a:t>Feeds operational reporting and online systems</a:t>
            </a:r>
          </a:p>
          <a:p>
            <a:endParaRPr lang="en-US" sz="2000" dirty="0" smtClean="0"/>
          </a:p>
          <a:p>
            <a:endParaRPr lang="en-US" sz="2000" dirty="0"/>
          </a:p>
          <a:p>
            <a:endParaRPr lang="en-US" sz="2000" dirty="0"/>
          </a:p>
        </p:txBody>
      </p:sp>
      <p:sp>
        <p:nvSpPr>
          <p:cNvPr id="3" name="Slide Number Placeholder 2"/>
          <p:cNvSpPr>
            <a:spLocks noGrp="1"/>
          </p:cNvSpPr>
          <p:nvPr>
            <p:ph type="sldNum" sz="quarter" idx="12"/>
          </p:nvPr>
        </p:nvSpPr>
        <p:spPr/>
        <p:txBody>
          <a:bodyPr/>
          <a:lstStyle/>
          <a:p>
            <a:pPr>
              <a:defRPr/>
            </a:pPr>
            <a:r>
              <a:rPr lang="en-US" smtClean="0"/>
              <a:t>Page </a:t>
            </a:r>
            <a:fld id="{BE3614C6-9B97-DA43-9EC2-F206459474B6}" type="slidenum">
              <a:rPr lang="en-US" smtClean="0"/>
              <a:pPr>
                <a:defRPr/>
              </a:pPr>
              <a:t>7</a:t>
            </a:fld>
            <a:endParaRPr lang="en-US" dirty="0"/>
          </a:p>
        </p:txBody>
      </p:sp>
      <p:sp>
        <p:nvSpPr>
          <p:cNvPr id="17" name="Rounded Rectangle 16"/>
          <p:cNvSpPr/>
          <p:nvPr/>
        </p:nvSpPr>
        <p:spPr bwMode="auto">
          <a:xfrm>
            <a:off x="565138"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Unstructured</a:t>
            </a:r>
            <a:endParaRPr lang="en-US" sz="1000" kern="0" dirty="0">
              <a:latin typeface="Verdana" pitchFamily="34" charset="0"/>
            </a:endParaRPr>
          </a:p>
        </p:txBody>
      </p:sp>
      <p:sp>
        <p:nvSpPr>
          <p:cNvPr id="19" name="Rounded Rectangle 18"/>
          <p:cNvSpPr/>
          <p:nvPr/>
        </p:nvSpPr>
        <p:spPr bwMode="auto">
          <a:xfrm>
            <a:off x="1518615"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Log files</a:t>
            </a:r>
            <a:endParaRPr lang="en-US" sz="1000" kern="0" dirty="0">
              <a:latin typeface="Verdana" pitchFamily="34" charset="0"/>
            </a:endParaRPr>
          </a:p>
        </p:txBody>
      </p:sp>
      <p:sp>
        <p:nvSpPr>
          <p:cNvPr id="21" name="Rectangle 20"/>
          <p:cNvSpPr/>
          <p:nvPr/>
        </p:nvSpPr>
        <p:spPr>
          <a:xfrm>
            <a:off x="565138" y="2369322"/>
            <a:ext cx="2766082" cy="2061310"/>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b"/>
          <a:lstStyle/>
          <a:p>
            <a:pPr marL="1543050"/>
            <a:endParaRPr lang="en-US" sz="1400" b="1" dirty="0" smtClean="0"/>
          </a:p>
          <a:p>
            <a:pPr marL="1543050"/>
            <a:endParaRPr lang="en-US" sz="1400" b="1" dirty="0"/>
          </a:p>
          <a:p>
            <a:pPr marL="1543050"/>
            <a:endParaRPr lang="en-US" sz="1400" b="1" dirty="0" smtClean="0"/>
          </a:p>
          <a:p>
            <a:pPr marL="1543050"/>
            <a:endParaRPr lang="en-US" sz="1400" b="1" dirty="0" smtClean="0"/>
          </a:p>
          <a:p>
            <a:pPr marL="1543050" algn="ctr"/>
            <a:r>
              <a:rPr lang="en-US" sz="1400" b="1" dirty="0" smtClean="0"/>
              <a:t>Refinery</a:t>
            </a:r>
          </a:p>
        </p:txBody>
      </p:sp>
      <p:sp>
        <p:nvSpPr>
          <p:cNvPr id="24" name="Rectangle 23"/>
          <p:cNvSpPr/>
          <p:nvPr/>
        </p:nvSpPr>
        <p:spPr>
          <a:xfrm>
            <a:off x="751057" y="3215364"/>
            <a:ext cx="2380957" cy="503511"/>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Structure and join</a:t>
            </a:r>
            <a:endParaRPr lang="en-US" sz="1100" b="1" dirty="0"/>
          </a:p>
        </p:txBody>
      </p:sp>
      <p:sp>
        <p:nvSpPr>
          <p:cNvPr id="26" name="Rectangle 25"/>
          <p:cNvSpPr/>
          <p:nvPr/>
        </p:nvSpPr>
        <p:spPr>
          <a:xfrm>
            <a:off x="751057" y="2527532"/>
            <a:ext cx="2380957"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Capture and archive</a:t>
            </a:r>
            <a:endParaRPr lang="en-US" sz="1100" b="1" dirty="0"/>
          </a:p>
        </p:txBody>
      </p:sp>
      <p:sp>
        <p:nvSpPr>
          <p:cNvPr id="37" name="Rectangle 36"/>
          <p:cNvSpPr/>
          <p:nvPr/>
        </p:nvSpPr>
        <p:spPr>
          <a:xfrm>
            <a:off x="751057" y="2871096"/>
            <a:ext cx="2380957"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Parse &amp; Cleanse</a:t>
            </a:r>
            <a:endParaRPr lang="en-US" sz="1100" b="1" dirty="0"/>
          </a:p>
        </p:txBody>
      </p:sp>
      <p:sp>
        <p:nvSpPr>
          <p:cNvPr id="34" name="Oval 33"/>
          <p:cNvSpPr/>
          <p:nvPr/>
        </p:nvSpPr>
        <p:spPr bwMode="auto">
          <a:xfrm>
            <a:off x="6565580" y="848207"/>
            <a:ext cx="788185" cy="335585"/>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smtClean="0"/>
              <a:t>Refine</a:t>
            </a:r>
            <a:endParaRPr lang="en-US" sz="1050" dirty="0"/>
          </a:p>
        </p:txBody>
      </p:sp>
      <p:sp>
        <p:nvSpPr>
          <p:cNvPr id="38" name="Oval 37"/>
          <p:cNvSpPr/>
          <p:nvPr/>
        </p:nvSpPr>
        <p:spPr bwMode="auto">
          <a:xfrm>
            <a:off x="7416352"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smtClean="0">
                <a:solidFill>
                  <a:schemeClr val="bg1">
                    <a:lumMod val="50000"/>
                    <a:lumOff val="50000"/>
                  </a:schemeClr>
                </a:solidFill>
              </a:rPr>
              <a:t>Explore</a:t>
            </a:r>
            <a:endParaRPr lang="en-US" sz="1050" dirty="0">
              <a:solidFill>
                <a:schemeClr val="bg1">
                  <a:lumMod val="50000"/>
                  <a:lumOff val="50000"/>
                </a:schemeClr>
              </a:solidFill>
            </a:endParaRPr>
          </a:p>
        </p:txBody>
      </p:sp>
      <p:sp>
        <p:nvSpPr>
          <p:cNvPr id="39" name="Oval 38"/>
          <p:cNvSpPr/>
          <p:nvPr/>
        </p:nvSpPr>
        <p:spPr bwMode="auto">
          <a:xfrm>
            <a:off x="8250940"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rtlCol="0" anchor="ctr"/>
          <a:lstStyle/>
          <a:p>
            <a:pPr algn="ctr"/>
            <a:r>
              <a:rPr lang="en-US" sz="1050" dirty="0" smtClean="0">
                <a:solidFill>
                  <a:schemeClr val="bg1">
                    <a:lumMod val="50000"/>
                    <a:lumOff val="50000"/>
                  </a:schemeClr>
                </a:solidFill>
              </a:rPr>
              <a:t>Enrich</a:t>
            </a:r>
            <a:endParaRPr lang="en-US" sz="1050" dirty="0">
              <a:solidFill>
                <a:schemeClr val="bg1">
                  <a:lumMod val="50000"/>
                  <a:lumOff val="50000"/>
                </a:schemeClr>
              </a:solidFill>
            </a:endParaRPr>
          </a:p>
        </p:txBody>
      </p:sp>
      <p:sp>
        <p:nvSpPr>
          <p:cNvPr id="41" name="Can 40"/>
          <p:cNvSpPr/>
          <p:nvPr/>
        </p:nvSpPr>
        <p:spPr>
          <a:xfrm>
            <a:off x="2505590" y="1373221"/>
            <a:ext cx="778087" cy="445937"/>
          </a:xfrm>
          <a:prstGeom prst="can">
            <a:avLst/>
          </a:prstGeom>
          <a:solidFill>
            <a:schemeClr val="bg1">
              <a:lumMod val="25000"/>
              <a:lumOff val="75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latin typeface="+mj-lt"/>
                <a:cs typeface="Century Gothic"/>
              </a:rPr>
              <a:t>DB data</a:t>
            </a:r>
            <a:endParaRPr lang="en-US" sz="1100" dirty="0">
              <a:latin typeface="+mj-lt"/>
              <a:cs typeface="Century Gothic"/>
            </a:endParaRPr>
          </a:p>
        </p:txBody>
      </p:sp>
      <p:sp>
        <p:nvSpPr>
          <p:cNvPr id="43" name="Rectangle 42"/>
          <p:cNvSpPr/>
          <p:nvPr/>
        </p:nvSpPr>
        <p:spPr>
          <a:xfrm>
            <a:off x="751057" y="3749855"/>
            <a:ext cx="2380957" cy="302846"/>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Upload</a:t>
            </a:r>
            <a:endParaRPr lang="en-US" sz="1100" b="1" dirty="0"/>
          </a:p>
        </p:txBody>
      </p:sp>
    </p:spTree>
    <p:extLst>
      <p:ext uri="{BB962C8B-B14F-4D97-AF65-F5344CB8AC3E}">
        <p14:creationId xmlns:p14="http://schemas.microsoft.com/office/powerpoint/2010/main" val="141084135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“Big Bank” Key Benefits</a:t>
            </a:r>
            <a:endParaRPr lang="en-US" dirty="0"/>
          </a:p>
        </p:txBody>
      </p:sp>
      <p:sp>
        <p:nvSpPr>
          <p:cNvPr id="4" name="Text Placeholder 3"/>
          <p:cNvSpPr>
            <a:spLocks noGrp="1"/>
          </p:cNvSpPr>
          <p:nvPr>
            <p:ph type="body" sz="quarter" idx="11"/>
          </p:nvPr>
        </p:nvSpPr>
        <p:spPr/>
        <p:txBody>
          <a:bodyPr/>
          <a:lstStyle/>
          <a:p>
            <a:r>
              <a:rPr lang="en-US" dirty="0" smtClean="0"/>
              <a:t>Capture and archive</a:t>
            </a:r>
          </a:p>
          <a:p>
            <a:pPr lvl="1"/>
            <a:r>
              <a:rPr lang="en-US" dirty="0" smtClean="0"/>
              <a:t>Retain 3 – 5 years instead of 2 – 10 days</a:t>
            </a:r>
          </a:p>
          <a:p>
            <a:pPr lvl="1"/>
            <a:r>
              <a:rPr lang="en-US" dirty="0" smtClean="0"/>
              <a:t>Lower costs</a:t>
            </a:r>
          </a:p>
          <a:p>
            <a:pPr lvl="1"/>
            <a:r>
              <a:rPr lang="en-US" dirty="0" smtClean="0"/>
              <a:t>Improved compliance</a:t>
            </a:r>
          </a:p>
          <a:p>
            <a:r>
              <a:rPr lang="en-US" dirty="0" smtClean="0"/>
              <a:t>Transform, change, refine</a:t>
            </a:r>
          </a:p>
          <a:p>
            <a:pPr lvl="1"/>
            <a:r>
              <a:rPr lang="en-US" dirty="0" smtClean="0"/>
              <a:t>Turn upstream raw dumps into small list of “new, update, delete” customer records</a:t>
            </a:r>
          </a:p>
          <a:p>
            <a:pPr lvl="1"/>
            <a:r>
              <a:rPr lang="en-US" dirty="0" smtClean="0"/>
              <a:t>Convert fixed-width EBCDIC to UTF-8 (Java and DB compatible)</a:t>
            </a:r>
          </a:p>
          <a:p>
            <a:pPr lvl="1"/>
            <a:r>
              <a:rPr lang="en-US" dirty="0" smtClean="0"/>
              <a:t>Turn raw weblogs into sessions and behaviors</a:t>
            </a:r>
          </a:p>
          <a:p>
            <a:r>
              <a:rPr lang="en-US" dirty="0" smtClean="0"/>
              <a:t>Upload</a:t>
            </a:r>
          </a:p>
          <a:p>
            <a:pPr lvl="1"/>
            <a:r>
              <a:rPr lang="en-US" dirty="0" smtClean="0"/>
              <a:t>Insert into Teradata for downstream “as-is” reporting and tools</a:t>
            </a:r>
          </a:p>
          <a:p>
            <a:pPr lvl="1"/>
            <a:r>
              <a:rPr lang="en-US" dirty="0" smtClean="0"/>
              <a:t>Insert into new exploration platform for scientists to play with</a:t>
            </a:r>
          </a:p>
          <a:p>
            <a:pPr lvl="1"/>
            <a:endParaRPr lang="en-US" dirty="0" smtClean="0"/>
          </a:p>
        </p:txBody>
      </p:sp>
    </p:spTree>
    <p:extLst>
      <p:ext uri="{BB962C8B-B14F-4D97-AF65-F5344CB8AC3E}">
        <p14:creationId xmlns:p14="http://schemas.microsoft.com/office/powerpoint/2010/main" val="158771401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2182772" y="5070475"/>
            <a:ext cx="1154722" cy="1130467"/>
            <a:chOff x="2083108" y="4600257"/>
            <a:chExt cx="1154722" cy="1130467"/>
          </a:xfrm>
        </p:grpSpPr>
        <p:sp>
          <p:nvSpPr>
            <p:cNvPr id="105" name="Rounded Rectangle 104"/>
            <p:cNvSpPr/>
            <p:nvPr/>
          </p:nvSpPr>
          <p:spPr bwMode="auto">
            <a:xfrm>
              <a:off x="2083108" y="4600257"/>
              <a:ext cx="1154722" cy="1130467"/>
            </a:xfrm>
            <a:prstGeom prst="roundRect">
              <a:avLst>
                <a:gd name="adj" fmla="val 5907"/>
              </a:avLst>
            </a:prstGeom>
            <a:gradFill flip="none" rotWithShape="1">
              <a:gsLst>
                <a:gs pos="0">
                  <a:schemeClr val="bg1">
                    <a:lumMod val="25000"/>
                    <a:lumOff val="75000"/>
                  </a:schemeClr>
                </a:gs>
                <a:gs pos="100000">
                  <a:schemeClr val="bg1">
                    <a:lumMod val="10000"/>
                    <a:lumOff val="90000"/>
                  </a:schemeClr>
                </a:gs>
              </a:gsLst>
              <a:lin ang="16200000" scaled="0"/>
              <a:tileRect/>
            </a:gradFill>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45720" numCol="1" rtlCol="0" anchor="b" anchorCtr="0" compatLnSpc="1">
              <a:prstTxWarp prst="textNoShape">
                <a:avLst/>
              </a:prstTxWarp>
            </a:bodyPr>
            <a:lstStyle/>
            <a:p>
              <a:pPr algn="ctr" fontAlgn="auto">
                <a:spcBef>
                  <a:spcPts val="0"/>
                </a:spcBef>
                <a:spcAft>
                  <a:spcPts val="0"/>
                </a:spcAft>
                <a:defRPr/>
              </a:pPr>
              <a:r>
                <a:rPr lang="en-US" sz="1000" kern="0" dirty="0">
                  <a:latin typeface="Verdana" pitchFamily="34" charset="0"/>
                </a:rPr>
                <a:t>Visualization</a:t>
              </a:r>
            </a:p>
            <a:p>
              <a:pPr algn="ctr" fontAlgn="auto">
                <a:spcBef>
                  <a:spcPts val="0"/>
                </a:spcBef>
                <a:spcAft>
                  <a:spcPts val="0"/>
                </a:spcAft>
                <a:defRPr/>
              </a:pPr>
              <a:r>
                <a:rPr lang="en-US" sz="1000" kern="0" dirty="0">
                  <a:latin typeface="Verdana" pitchFamily="34" charset="0"/>
                </a:rPr>
                <a:t>Tools</a:t>
              </a:r>
            </a:p>
          </p:txBody>
        </p:sp>
        <p:grpSp>
          <p:nvGrpSpPr>
            <p:cNvPr id="14" name="Group 13"/>
            <p:cNvGrpSpPr/>
            <p:nvPr/>
          </p:nvGrpSpPr>
          <p:grpSpPr>
            <a:xfrm>
              <a:off x="2591285" y="4966387"/>
              <a:ext cx="462753" cy="334990"/>
              <a:chOff x="1786310" y="5779059"/>
              <a:chExt cx="462753" cy="334990"/>
            </a:xfrm>
          </p:grpSpPr>
          <p:sp>
            <p:nvSpPr>
              <p:cNvPr id="78" name="Rectangle 77"/>
              <p:cNvSpPr/>
              <p:nvPr/>
            </p:nvSpPr>
            <p:spPr>
              <a:xfrm>
                <a:off x="1786310" y="5779060"/>
                <a:ext cx="462753" cy="334989"/>
              </a:xfrm>
              <a:prstGeom prst="rect">
                <a:avLst/>
              </a:prstGeom>
              <a:solidFill>
                <a:schemeClr val="bg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79" name="Rectangle 78"/>
              <p:cNvSpPr/>
              <p:nvPr/>
            </p:nvSpPr>
            <p:spPr>
              <a:xfrm>
                <a:off x="1786310" y="5779059"/>
                <a:ext cx="462753" cy="51537"/>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cxnSp>
            <p:nvCxnSpPr>
              <p:cNvPr id="89" name="Straight Connector 88"/>
              <p:cNvCxnSpPr/>
              <p:nvPr/>
            </p:nvCxnSpPr>
            <p:spPr>
              <a:xfrm>
                <a:off x="1864054" y="5916465"/>
                <a:ext cx="0" cy="195410"/>
              </a:xfrm>
              <a:prstGeom prst="line">
                <a:avLst/>
              </a:prstGeom>
              <a:solidFill>
                <a:srgbClr val="C7C7C7"/>
              </a:solidFill>
              <a:ln w="57150" cmpd="sng"/>
              <a:effectLst/>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1929142" y="5978163"/>
                <a:ext cx="0" cy="133712"/>
              </a:xfrm>
              <a:prstGeom prst="line">
                <a:avLst/>
              </a:prstGeom>
              <a:solidFill>
                <a:srgbClr val="C7C7C7"/>
              </a:solidFill>
              <a:ln w="57150" cmpd="sng">
                <a:solidFill>
                  <a:schemeClr val="accent3">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1994230" y="5916465"/>
                <a:ext cx="0" cy="195410"/>
              </a:xfrm>
              <a:prstGeom prst="line">
                <a:avLst/>
              </a:prstGeom>
              <a:solidFill>
                <a:srgbClr val="C7C7C7"/>
              </a:solidFill>
              <a:ln w="57150" cmpd="sng">
                <a:solidFill>
                  <a:schemeClr val="accent1">
                    <a:lumMod val="40000"/>
                    <a:lumOff val="60000"/>
                  </a:schemeClr>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2059317" y="5876978"/>
                <a:ext cx="0" cy="234897"/>
              </a:xfrm>
              <a:prstGeom prst="line">
                <a:avLst/>
              </a:prstGeom>
              <a:solidFill>
                <a:srgbClr val="C7C7C7"/>
              </a:solidFill>
              <a:ln w="57150" cmpd="sng">
                <a:solidFill>
                  <a:schemeClr val="bg2">
                    <a:lumMod val="85000"/>
                  </a:schemeClr>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2124404" y="5851578"/>
                <a:ext cx="0" cy="260297"/>
              </a:xfrm>
              <a:prstGeom prst="line">
                <a:avLst/>
              </a:prstGeom>
              <a:solidFill>
                <a:srgbClr val="C7C7C7"/>
              </a:solidFill>
              <a:ln w="57150" cmpd="sng">
                <a:solidFill>
                  <a:schemeClr val="accent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2187634" y="5978163"/>
                <a:ext cx="0" cy="133712"/>
              </a:xfrm>
              <a:prstGeom prst="line">
                <a:avLst/>
              </a:prstGeom>
              <a:solidFill>
                <a:srgbClr val="C7C7C7"/>
              </a:solidFill>
              <a:ln w="57150" cmpd="sng">
                <a:solidFill>
                  <a:schemeClr val="accent3">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grpSp>
        <p:grpSp>
          <p:nvGrpSpPr>
            <p:cNvPr id="101" name="Group 100"/>
            <p:cNvGrpSpPr/>
            <p:nvPr/>
          </p:nvGrpSpPr>
          <p:grpSpPr>
            <a:xfrm>
              <a:off x="2310450" y="4716633"/>
              <a:ext cx="459877" cy="355505"/>
              <a:chOff x="2548575" y="5760135"/>
              <a:chExt cx="459877" cy="355505"/>
            </a:xfrm>
          </p:grpSpPr>
          <p:sp>
            <p:nvSpPr>
              <p:cNvPr id="55" name="Rectangle 54"/>
              <p:cNvSpPr/>
              <p:nvPr/>
            </p:nvSpPr>
            <p:spPr>
              <a:xfrm>
                <a:off x="2548575" y="5760136"/>
                <a:ext cx="459877" cy="355504"/>
              </a:xfrm>
              <a:prstGeom prst="rect">
                <a:avLst/>
              </a:prstGeom>
              <a:solidFill>
                <a:srgbClr val="FFFFF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sp>
            <p:nvSpPr>
              <p:cNvPr id="56" name="Rectangle 55"/>
              <p:cNvSpPr/>
              <p:nvPr/>
            </p:nvSpPr>
            <p:spPr>
              <a:xfrm>
                <a:off x="2548575" y="5760135"/>
                <a:ext cx="459877" cy="54694"/>
              </a:xfrm>
              <a:prstGeom prst="rect">
                <a:avLst/>
              </a:prstGeom>
              <a:solidFill>
                <a:srgbClr val="C7C7C7"/>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p>
            </p:txBody>
          </p:sp>
          <p:grpSp>
            <p:nvGrpSpPr>
              <p:cNvPr id="69" name="Group 68"/>
              <p:cNvGrpSpPr/>
              <p:nvPr/>
            </p:nvGrpSpPr>
            <p:grpSpPr>
              <a:xfrm>
                <a:off x="2589592" y="5854978"/>
                <a:ext cx="213287" cy="216279"/>
                <a:chOff x="3190875" y="5866884"/>
                <a:chExt cx="565150" cy="566182"/>
              </a:xfrm>
            </p:grpSpPr>
            <p:sp>
              <p:nvSpPr>
                <p:cNvPr id="70" name="Pie 69"/>
                <p:cNvSpPr/>
                <p:nvPr/>
              </p:nvSpPr>
              <p:spPr>
                <a:xfrm>
                  <a:off x="3190875" y="5866884"/>
                  <a:ext cx="565150" cy="566182"/>
                </a:xfrm>
                <a:prstGeom prst="pie">
                  <a:avLst>
                    <a:gd name="adj1" fmla="val 3775675"/>
                    <a:gd name="adj2" fmla="val 16200000"/>
                  </a:avLst>
                </a:prstGeom>
                <a:solidFill>
                  <a:srgbClr val="69BE28"/>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latin typeface="+mj-lt"/>
                    <a:cs typeface="Century Gothic"/>
                  </a:endParaRPr>
                </a:p>
              </p:txBody>
            </p:sp>
            <p:sp>
              <p:nvSpPr>
                <p:cNvPr id="71" name="Pie 70"/>
                <p:cNvSpPr/>
                <p:nvPr/>
              </p:nvSpPr>
              <p:spPr>
                <a:xfrm>
                  <a:off x="3190875" y="5866884"/>
                  <a:ext cx="565150" cy="566182"/>
                </a:xfrm>
                <a:prstGeom prst="pie">
                  <a:avLst>
                    <a:gd name="adj1" fmla="val 16226667"/>
                    <a:gd name="adj2" fmla="val 19770540"/>
                  </a:avLst>
                </a:prstGeom>
                <a:solidFill>
                  <a:schemeClr val="accent1">
                    <a:lumMod val="40000"/>
                    <a:lumOff val="60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latin typeface="+mj-lt"/>
                    <a:cs typeface="Century Gothic"/>
                  </a:endParaRPr>
                </a:p>
              </p:txBody>
            </p:sp>
            <p:sp>
              <p:nvSpPr>
                <p:cNvPr id="72" name="Pie 71"/>
                <p:cNvSpPr/>
                <p:nvPr/>
              </p:nvSpPr>
              <p:spPr>
                <a:xfrm>
                  <a:off x="3190875" y="5866884"/>
                  <a:ext cx="565150" cy="566182"/>
                </a:xfrm>
                <a:prstGeom prst="pie">
                  <a:avLst>
                    <a:gd name="adj1" fmla="val 19766001"/>
                    <a:gd name="adj2" fmla="val 3778703"/>
                  </a:avLst>
                </a:prstGeom>
                <a:solidFill>
                  <a:schemeClr val="accent3">
                    <a:lumMod val="40000"/>
                    <a:lumOff val="60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latin typeface="+mj-lt"/>
                    <a:cs typeface="Century Gothic"/>
                  </a:endParaRPr>
                </a:p>
              </p:txBody>
            </p:sp>
          </p:grpSp>
          <p:cxnSp>
            <p:nvCxnSpPr>
              <p:cNvPr id="96" name="Straight Connector 95"/>
              <p:cNvCxnSpPr/>
              <p:nvPr/>
            </p:nvCxnSpPr>
            <p:spPr>
              <a:xfrm>
                <a:off x="2842242" y="5897813"/>
                <a:ext cx="129558"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97" name="Straight Connector 96"/>
              <p:cNvCxnSpPr/>
              <p:nvPr/>
            </p:nvCxnSpPr>
            <p:spPr>
              <a:xfrm>
                <a:off x="2842242" y="5962722"/>
                <a:ext cx="129558"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a:xfrm>
                <a:off x="2842242" y="6033962"/>
                <a:ext cx="129558" cy="0"/>
              </a:xfrm>
              <a:prstGeom prst="line">
                <a:avLst/>
              </a:prstGeom>
              <a:solidFill>
                <a:srgbClr val="C7C7C7"/>
              </a:solidFill>
              <a:ln w="19050" cmpd="sng"/>
              <a:effectLst/>
            </p:spPr>
            <p:style>
              <a:lnRef idx="2">
                <a:schemeClr val="accent1"/>
              </a:lnRef>
              <a:fillRef idx="0">
                <a:schemeClr val="accent1"/>
              </a:fillRef>
              <a:effectRef idx="1">
                <a:schemeClr val="accent1"/>
              </a:effectRef>
              <a:fontRef idx="minor">
                <a:schemeClr val="tx1"/>
              </a:fontRef>
            </p:style>
          </p:cxnSp>
        </p:grpSp>
      </p:grpSp>
      <p:sp>
        <p:nvSpPr>
          <p:cNvPr id="53" name="Down Arrow 52"/>
          <p:cNvSpPr/>
          <p:nvPr/>
        </p:nvSpPr>
        <p:spPr>
          <a:xfrm rot="16200000">
            <a:off x="1706460" y="5211992"/>
            <a:ext cx="478692" cy="729105"/>
          </a:xfrm>
          <a:prstGeom prst="downArrow">
            <a:avLst/>
          </a:prstGeom>
          <a:solidFill>
            <a:schemeClr val="bg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Down Arrow 56"/>
          <p:cNvSpPr/>
          <p:nvPr/>
        </p:nvSpPr>
        <p:spPr>
          <a:xfrm>
            <a:off x="2539168" y="4352448"/>
            <a:ext cx="478692" cy="729105"/>
          </a:xfrm>
          <a:prstGeom prst="downArrow">
            <a:avLst/>
          </a:prstGeom>
          <a:solidFill>
            <a:schemeClr val="bg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 name="Group 6"/>
          <p:cNvGrpSpPr/>
          <p:nvPr/>
        </p:nvGrpSpPr>
        <p:grpSpPr>
          <a:xfrm>
            <a:off x="520015" y="5076793"/>
            <a:ext cx="1154722" cy="1130467"/>
            <a:chOff x="652730" y="4600257"/>
            <a:chExt cx="1154722" cy="1130467"/>
          </a:xfrm>
        </p:grpSpPr>
        <p:sp>
          <p:nvSpPr>
            <p:cNvPr id="106" name="Rounded Rectangle 105"/>
            <p:cNvSpPr/>
            <p:nvPr/>
          </p:nvSpPr>
          <p:spPr bwMode="auto">
            <a:xfrm>
              <a:off x="652730" y="4600257"/>
              <a:ext cx="1154722" cy="1130467"/>
            </a:xfrm>
            <a:prstGeom prst="roundRect">
              <a:avLst>
                <a:gd name="adj" fmla="val 5907"/>
              </a:avLst>
            </a:prstGeom>
            <a:gradFill flip="none" rotWithShape="1">
              <a:gsLst>
                <a:gs pos="0">
                  <a:schemeClr val="bg1">
                    <a:lumMod val="25000"/>
                    <a:lumOff val="75000"/>
                  </a:schemeClr>
                </a:gs>
                <a:gs pos="100000">
                  <a:schemeClr val="bg1">
                    <a:lumMod val="10000"/>
                    <a:lumOff val="90000"/>
                  </a:schemeClr>
                </a:gs>
              </a:gsLst>
              <a:lin ang="16200000" scaled="0"/>
              <a:tileRect/>
            </a:gradFill>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45720" numCol="1" rtlCol="0" anchor="b"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EDW / </a:t>
              </a:r>
              <a:r>
                <a:rPr lang="en-US" sz="1000" kern="0" dirty="0" err="1" smtClean="0">
                  <a:latin typeface="Verdana" pitchFamily="34" charset="0"/>
                </a:rPr>
                <a:t>Datamart</a:t>
              </a:r>
              <a:endParaRPr lang="en-US" sz="1000" kern="0" dirty="0">
                <a:latin typeface="Verdana" pitchFamily="34" charset="0"/>
              </a:endParaRPr>
            </a:p>
          </p:txBody>
        </p:sp>
        <p:sp>
          <p:nvSpPr>
            <p:cNvPr id="103" name="Can 102"/>
            <p:cNvSpPr/>
            <p:nvPr/>
          </p:nvSpPr>
          <p:spPr>
            <a:xfrm>
              <a:off x="832375" y="4703294"/>
              <a:ext cx="538096" cy="476597"/>
            </a:xfrm>
            <a:prstGeom prst="can">
              <a:avLst/>
            </a:prstGeom>
            <a:solidFill>
              <a:srgbClr val="C7C7C7"/>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atin typeface="+mj-lt"/>
                <a:cs typeface="Century Gothic"/>
              </a:endParaRPr>
            </a:p>
          </p:txBody>
        </p:sp>
        <p:sp>
          <p:nvSpPr>
            <p:cNvPr id="104" name="Can 103"/>
            <p:cNvSpPr/>
            <p:nvPr/>
          </p:nvSpPr>
          <p:spPr>
            <a:xfrm>
              <a:off x="1109700" y="4847709"/>
              <a:ext cx="538096" cy="476597"/>
            </a:xfrm>
            <a:prstGeom prst="can">
              <a:avLst/>
            </a:prstGeom>
            <a:solidFill>
              <a:srgbClr val="C7C7C7"/>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dirty="0">
                <a:latin typeface="+mj-lt"/>
                <a:cs typeface="Century Gothic"/>
              </a:endParaRPr>
            </a:p>
          </p:txBody>
        </p:sp>
      </p:grpSp>
      <p:sp>
        <p:nvSpPr>
          <p:cNvPr id="52" name="Down Arrow 51"/>
          <p:cNvSpPr/>
          <p:nvPr/>
        </p:nvSpPr>
        <p:spPr>
          <a:xfrm>
            <a:off x="912592" y="4341370"/>
            <a:ext cx="478692" cy="729105"/>
          </a:xfrm>
          <a:prstGeom prst="downArrow">
            <a:avLst/>
          </a:prstGeom>
          <a:solidFill>
            <a:schemeClr val="bg1">
              <a:lumMod val="50000"/>
              <a:lumOff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565138" y="2369322"/>
            <a:ext cx="2766082" cy="2100388"/>
          </a:xfrm>
          <a:prstGeom prst="rect">
            <a:avLst/>
          </a:prstGeom>
          <a:effectLst/>
        </p:spPr>
        <p:style>
          <a:lnRef idx="1">
            <a:schemeClr val="accent1"/>
          </a:lnRef>
          <a:fillRef idx="3">
            <a:schemeClr val="accent1"/>
          </a:fillRef>
          <a:effectRef idx="2">
            <a:schemeClr val="accent1"/>
          </a:effectRef>
          <a:fontRef idx="minor">
            <a:schemeClr val="lt1"/>
          </a:fontRef>
        </p:style>
        <p:txBody>
          <a:bodyPr rtlCol="0" anchor="b"/>
          <a:lstStyle/>
          <a:p>
            <a:pPr marL="1543050"/>
            <a:endParaRPr lang="en-US" sz="1400" b="1" dirty="0" smtClean="0"/>
          </a:p>
          <a:p>
            <a:pPr marL="1543050"/>
            <a:endParaRPr lang="en-US" sz="1400" b="1" dirty="0"/>
          </a:p>
          <a:p>
            <a:pPr marL="1543050"/>
            <a:endParaRPr lang="en-US" sz="1400" b="1" dirty="0" smtClean="0"/>
          </a:p>
          <a:p>
            <a:pPr marL="1543050"/>
            <a:endParaRPr lang="en-US" sz="1400" b="1" dirty="0"/>
          </a:p>
          <a:p>
            <a:pPr marL="1543050" algn="r"/>
            <a:r>
              <a:rPr lang="en-US" sz="1400" b="1" dirty="0" smtClean="0"/>
              <a:t>Explore</a:t>
            </a:r>
          </a:p>
        </p:txBody>
      </p:sp>
      <p:sp>
        <p:nvSpPr>
          <p:cNvPr id="5" name="Title 4"/>
          <p:cNvSpPr>
            <a:spLocks noGrp="1"/>
          </p:cNvSpPr>
          <p:nvPr>
            <p:ph type="title"/>
          </p:nvPr>
        </p:nvSpPr>
        <p:spPr/>
        <p:txBody>
          <a:bodyPr>
            <a:normAutofit/>
          </a:bodyPr>
          <a:lstStyle/>
          <a:p>
            <a:r>
              <a:rPr lang="en-US" dirty="0" smtClean="0"/>
              <a:t>Big Data Exploration &amp; Visualization</a:t>
            </a:r>
            <a:br>
              <a:rPr lang="en-US" dirty="0" smtClean="0"/>
            </a:br>
            <a:r>
              <a:rPr lang="en-US" sz="2200" i="1" dirty="0" err="1"/>
              <a:t>Hadoop</a:t>
            </a:r>
            <a:r>
              <a:rPr lang="en-US" sz="2200" i="1" dirty="0"/>
              <a:t> as agile, ad-hoc data mart</a:t>
            </a:r>
            <a:endParaRPr lang="en-US" sz="2200" dirty="0"/>
          </a:p>
        </p:txBody>
      </p:sp>
      <p:sp>
        <p:nvSpPr>
          <p:cNvPr id="6" name="Text Placeholder 5"/>
          <p:cNvSpPr>
            <a:spLocks noGrp="1"/>
          </p:cNvSpPr>
          <p:nvPr>
            <p:ph type="body" sz="quarter" idx="11"/>
          </p:nvPr>
        </p:nvSpPr>
        <p:spPr>
          <a:xfrm>
            <a:off x="3683001" y="1385149"/>
            <a:ext cx="5177694" cy="5292908"/>
          </a:xfrm>
        </p:spPr>
        <p:txBody>
          <a:bodyPr/>
          <a:lstStyle/>
          <a:p>
            <a:pPr marL="0" indent="0">
              <a:buNone/>
            </a:pPr>
            <a:r>
              <a:rPr lang="en-US" sz="2000" dirty="0" smtClean="0"/>
              <a:t>Capture</a:t>
            </a:r>
          </a:p>
          <a:p>
            <a:r>
              <a:rPr lang="en-US" sz="1800" b="0" dirty="0"/>
              <a:t>Capture multi-structured data and retain inputs in raw form for iterative </a:t>
            </a:r>
            <a:r>
              <a:rPr lang="en-US" sz="1800" b="0" dirty="0" smtClean="0"/>
              <a:t>analysis</a:t>
            </a:r>
            <a:endParaRPr lang="en-US" sz="2000" dirty="0" smtClean="0"/>
          </a:p>
          <a:p>
            <a:pPr marL="0" indent="0">
              <a:buNone/>
            </a:pPr>
            <a:r>
              <a:rPr lang="en-US" sz="2000" dirty="0"/>
              <a:t>Process</a:t>
            </a:r>
          </a:p>
          <a:p>
            <a:r>
              <a:rPr lang="en-US" sz="1800" b="0" dirty="0"/>
              <a:t>Parse the data into </a:t>
            </a:r>
            <a:r>
              <a:rPr lang="en-US" sz="1800" b="0" dirty="0" err="1"/>
              <a:t>queryable</a:t>
            </a:r>
            <a:r>
              <a:rPr lang="en-US" sz="1800" b="0" dirty="0"/>
              <a:t> format</a:t>
            </a:r>
          </a:p>
          <a:p>
            <a:r>
              <a:rPr lang="en-US" sz="1800" b="0" dirty="0"/>
              <a:t>Explore &amp; analyze using Hive, Pig, Mahout and other tools to discover value </a:t>
            </a:r>
          </a:p>
          <a:p>
            <a:r>
              <a:rPr lang="en-US" sz="1800" b="0" dirty="0"/>
              <a:t>Label data and type information for compatibility and later discovery</a:t>
            </a:r>
          </a:p>
          <a:p>
            <a:r>
              <a:rPr lang="en-US" sz="1800" b="0" dirty="0"/>
              <a:t>Pre-compute stats, groupings, patterns in data to accelerate analysis</a:t>
            </a:r>
            <a:endParaRPr lang="en-US" sz="2000" dirty="0"/>
          </a:p>
          <a:p>
            <a:pPr marL="0" indent="0">
              <a:buNone/>
            </a:pPr>
            <a:r>
              <a:rPr lang="en-US" sz="2000" dirty="0"/>
              <a:t>Exchange</a:t>
            </a:r>
            <a:endParaRPr lang="en-US" sz="2000" b="0" dirty="0"/>
          </a:p>
          <a:p>
            <a:r>
              <a:rPr lang="en-US" sz="1800" b="0" dirty="0"/>
              <a:t>Use visualization tools to facilitate exploration and find key insights</a:t>
            </a:r>
          </a:p>
          <a:p>
            <a:r>
              <a:rPr lang="en-US" sz="1800" b="0" dirty="0"/>
              <a:t>Optionally move actionable insights into </a:t>
            </a:r>
            <a:r>
              <a:rPr lang="en-US" sz="1800" b="0" dirty="0" smtClean="0"/>
              <a:t>EDW or </a:t>
            </a:r>
            <a:r>
              <a:rPr lang="en-US" sz="1800" b="0" dirty="0" err="1" smtClean="0"/>
              <a:t>datamart</a:t>
            </a:r>
            <a:endParaRPr lang="en-US" sz="1800" dirty="0"/>
          </a:p>
          <a:p>
            <a:endParaRPr lang="en-US" sz="2000" dirty="0"/>
          </a:p>
        </p:txBody>
      </p:sp>
      <p:sp>
        <p:nvSpPr>
          <p:cNvPr id="3" name="Slide Number Placeholder 2"/>
          <p:cNvSpPr>
            <a:spLocks noGrp="1"/>
          </p:cNvSpPr>
          <p:nvPr>
            <p:ph type="sldNum" sz="quarter" idx="12"/>
          </p:nvPr>
        </p:nvSpPr>
        <p:spPr/>
        <p:txBody>
          <a:bodyPr/>
          <a:lstStyle/>
          <a:p>
            <a:pPr>
              <a:defRPr/>
            </a:pPr>
            <a:r>
              <a:rPr lang="en-US" dirty="0" smtClean="0"/>
              <a:t>Page </a:t>
            </a:r>
            <a:fld id="{BE3614C6-9B97-DA43-9EC2-F206459474B6}" type="slidenum">
              <a:rPr lang="en-US" smtClean="0"/>
              <a:pPr>
                <a:defRPr/>
              </a:pPr>
              <a:t>9</a:t>
            </a:fld>
            <a:endParaRPr lang="en-US" dirty="0"/>
          </a:p>
        </p:txBody>
      </p:sp>
      <p:sp>
        <p:nvSpPr>
          <p:cNvPr id="26" name="Rectangle 25"/>
          <p:cNvSpPr/>
          <p:nvPr/>
        </p:nvSpPr>
        <p:spPr>
          <a:xfrm>
            <a:off x="707445" y="2465063"/>
            <a:ext cx="2479289" cy="390034"/>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Capture and archive</a:t>
            </a:r>
            <a:endParaRPr lang="en-US" sz="1100" b="1" dirty="0"/>
          </a:p>
        </p:txBody>
      </p:sp>
      <p:sp>
        <p:nvSpPr>
          <p:cNvPr id="24" name="Rectangle 23"/>
          <p:cNvSpPr/>
          <p:nvPr/>
        </p:nvSpPr>
        <p:spPr>
          <a:xfrm>
            <a:off x="707445" y="3742016"/>
            <a:ext cx="1190397" cy="442579"/>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upload</a:t>
            </a:r>
            <a:endParaRPr lang="en-US" sz="1100" b="1" dirty="0"/>
          </a:p>
        </p:txBody>
      </p:sp>
      <p:sp>
        <p:nvSpPr>
          <p:cNvPr id="61" name="Rectangle 60"/>
          <p:cNvSpPr/>
          <p:nvPr/>
        </p:nvSpPr>
        <p:spPr>
          <a:xfrm>
            <a:off x="2006707" y="3742016"/>
            <a:ext cx="1190397" cy="442579"/>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JDBC / ODBC</a:t>
            </a:r>
            <a:endParaRPr lang="en-US" sz="1100" b="1" dirty="0"/>
          </a:p>
        </p:txBody>
      </p:sp>
      <p:sp>
        <p:nvSpPr>
          <p:cNvPr id="63" name="Rectangle 62"/>
          <p:cNvSpPr/>
          <p:nvPr/>
        </p:nvSpPr>
        <p:spPr>
          <a:xfrm>
            <a:off x="707445" y="2883577"/>
            <a:ext cx="2479289" cy="390034"/>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Structure and join</a:t>
            </a:r>
            <a:endParaRPr lang="en-US" sz="1100" b="1" dirty="0"/>
          </a:p>
        </p:txBody>
      </p:sp>
      <p:sp>
        <p:nvSpPr>
          <p:cNvPr id="64" name="Rectangle 63"/>
          <p:cNvSpPr/>
          <p:nvPr/>
        </p:nvSpPr>
        <p:spPr>
          <a:xfrm>
            <a:off x="707445" y="3304591"/>
            <a:ext cx="2479289" cy="390034"/>
          </a:xfrm>
          <a:prstGeom prst="rect">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100" b="1" dirty="0" smtClean="0"/>
              <a:t>Categorize into tables</a:t>
            </a:r>
            <a:endParaRPr lang="en-US" sz="1100" b="1" dirty="0"/>
          </a:p>
        </p:txBody>
      </p:sp>
      <p:sp>
        <p:nvSpPr>
          <p:cNvPr id="62" name="Down Arrow 61"/>
          <p:cNvSpPr/>
          <p:nvPr/>
        </p:nvSpPr>
        <p:spPr>
          <a:xfrm>
            <a:off x="1705707"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Down Arrow 64"/>
          <p:cNvSpPr/>
          <p:nvPr/>
        </p:nvSpPr>
        <p:spPr>
          <a:xfrm>
            <a:off x="2653323"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6" name="Down Arrow 65"/>
          <p:cNvSpPr/>
          <p:nvPr/>
        </p:nvSpPr>
        <p:spPr>
          <a:xfrm>
            <a:off x="762000" y="1264792"/>
            <a:ext cx="478692" cy="1104530"/>
          </a:xfrm>
          <a:prstGeom prst="downArrow">
            <a:avLst/>
          </a:prstGeom>
          <a:solidFill>
            <a:srgbClr val="8E8E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7" name="Rounded Rectangle 66"/>
          <p:cNvSpPr/>
          <p:nvPr/>
        </p:nvSpPr>
        <p:spPr bwMode="auto">
          <a:xfrm>
            <a:off x="565138"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Unstructured</a:t>
            </a:r>
            <a:endParaRPr lang="en-US" sz="1000" kern="0" dirty="0">
              <a:latin typeface="Verdana" pitchFamily="34" charset="0"/>
            </a:endParaRPr>
          </a:p>
        </p:txBody>
      </p:sp>
      <p:sp>
        <p:nvSpPr>
          <p:cNvPr id="68" name="Rounded Rectangle 67"/>
          <p:cNvSpPr/>
          <p:nvPr/>
        </p:nvSpPr>
        <p:spPr bwMode="auto">
          <a:xfrm>
            <a:off x="1518615" y="1385148"/>
            <a:ext cx="879535" cy="434010"/>
          </a:xfrm>
          <a:prstGeom prst="roundRect">
            <a:avLst/>
          </a:prstGeom>
          <a:ln>
            <a:headEnd type="none" w="med" len="med"/>
            <a:tailEnd type="none" w="med" len="med"/>
          </a:ln>
          <a:effectLst/>
        </p:spPr>
        <p:style>
          <a:lnRef idx="1">
            <a:schemeClr val="accent2"/>
          </a:lnRef>
          <a:fillRef idx="2">
            <a:schemeClr val="accent2"/>
          </a:fillRef>
          <a:effectRef idx="1">
            <a:schemeClr val="accent2"/>
          </a:effectRef>
          <a:fontRef idx="minor">
            <a:schemeClr val="dk1"/>
          </a:fontRef>
        </p:style>
        <p:txBody>
          <a:bodyPr vert="horz" wrap="square" lIns="0" tIns="0" rIns="0" bIns="0" numCol="1" rtlCol="0" anchor="ctr" anchorCtr="0" compatLnSpc="1">
            <a:prstTxWarp prst="textNoShape">
              <a:avLst/>
            </a:prstTxWarp>
          </a:bodyPr>
          <a:lstStyle/>
          <a:p>
            <a:pPr algn="ctr" fontAlgn="auto">
              <a:spcBef>
                <a:spcPts val="0"/>
              </a:spcBef>
              <a:spcAft>
                <a:spcPts val="0"/>
              </a:spcAft>
              <a:defRPr/>
            </a:pPr>
            <a:r>
              <a:rPr lang="en-US" sz="1000" kern="0" dirty="0" smtClean="0">
                <a:latin typeface="Verdana" pitchFamily="34" charset="0"/>
              </a:rPr>
              <a:t>Log files</a:t>
            </a:r>
            <a:endParaRPr lang="en-US" sz="1000" kern="0" dirty="0">
              <a:latin typeface="Verdana" pitchFamily="34" charset="0"/>
            </a:endParaRPr>
          </a:p>
        </p:txBody>
      </p:sp>
      <p:sp>
        <p:nvSpPr>
          <p:cNvPr id="73" name="Can 72"/>
          <p:cNvSpPr/>
          <p:nvPr/>
        </p:nvSpPr>
        <p:spPr>
          <a:xfrm>
            <a:off x="2505590" y="1373221"/>
            <a:ext cx="778087" cy="445937"/>
          </a:xfrm>
          <a:prstGeom prst="can">
            <a:avLst/>
          </a:prstGeom>
          <a:solidFill>
            <a:schemeClr val="bg1">
              <a:lumMod val="25000"/>
              <a:lumOff val="75000"/>
            </a:schemeClr>
          </a:solidFill>
          <a:ln>
            <a:solidFill>
              <a:srgbClr val="56565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latin typeface="+mj-lt"/>
                <a:cs typeface="Century Gothic"/>
              </a:rPr>
              <a:t>DB data</a:t>
            </a:r>
            <a:endParaRPr lang="en-US" sz="1100" dirty="0">
              <a:latin typeface="+mj-lt"/>
              <a:cs typeface="Century Gothic"/>
            </a:endParaRPr>
          </a:p>
        </p:txBody>
      </p:sp>
      <p:sp>
        <p:nvSpPr>
          <p:cNvPr id="74" name="Oval 73"/>
          <p:cNvSpPr/>
          <p:nvPr/>
        </p:nvSpPr>
        <p:spPr bwMode="auto">
          <a:xfrm>
            <a:off x="6565580"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solidFill>
                  <a:schemeClr val="bg1">
                    <a:lumMod val="50000"/>
                    <a:lumOff val="50000"/>
                  </a:schemeClr>
                </a:solidFill>
              </a:rPr>
              <a:t>Refine</a:t>
            </a:r>
          </a:p>
        </p:txBody>
      </p:sp>
      <p:sp>
        <p:nvSpPr>
          <p:cNvPr id="75" name="Oval 74"/>
          <p:cNvSpPr/>
          <p:nvPr/>
        </p:nvSpPr>
        <p:spPr bwMode="auto">
          <a:xfrm>
            <a:off x="7416352" y="848207"/>
            <a:ext cx="788185" cy="335585"/>
          </a:xfrm>
          <a:prstGeom prst="ellipse">
            <a:avLst/>
          </a:prstGeom>
          <a:gradFill>
            <a:gsLst>
              <a:gs pos="0">
                <a:schemeClr val="accent3">
                  <a:lumMod val="60000"/>
                  <a:lumOff val="40000"/>
                </a:schemeClr>
              </a:gs>
              <a:gs pos="100000">
                <a:schemeClr val="accent3">
                  <a:lumMod val="20000"/>
                  <a:lumOff val="80000"/>
                </a:schemeClr>
              </a:gs>
            </a:gsLst>
          </a:gradFill>
          <a:ln>
            <a:solidFill>
              <a:srgbClr val="4F81BD"/>
            </a:solid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t>Explore</a:t>
            </a:r>
          </a:p>
        </p:txBody>
      </p:sp>
      <p:sp>
        <p:nvSpPr>
          <p:cNvPr id="76" name="Oval 75"/>
          <p:cNvSpPr/>
          <p:nvPr/>
        </p:nvSpPr>
        <p:spPr bwMode="auto">
          <a:xfrm>
            <a:off x="8250940" y="848207"/>
            <a:ext cx="788185" cy="335585"/>
          </a:xfrm>
          <a:prstGeom prst="ellipse">
            <a:avLst/>
          </a:prstGeom>
          <a:solidFill>
            <a:schemeClr val="bg1">
              <a:lumMod val="25000"/>
              <a:lumOff val="75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0" rIns="0" rtlCol="0" anchor="ctr"/>
          <a:lstStyle/>
          <a:p>
            <a:pPr algn="ctr"/>
            <a:r>
              <a:rPr lang="en-US" sz="1050" dirty="0">
                <a:solidFill>
                  <a:schemeClr val="bg1">
                    <a:lumMod val="50000"/>
                    <a:lumOff val="50000"/>
                  </a:schemeClr>
                </a:solidFill>
              </a:rPr>
              <a:t>Enrich</a:t>
            </a:r>
          </a:p>
        </p:txBody>
      </p:sp>
      <p:sp>
        <p:nvSpPr>
          <p:cNvPr id="48" name="Rectangle 47"/>
          <p:cNvSpPr/>
          <p:nvPr/>
        </p:nvSpPr>
        <p:spPr>
          <a:xfrm>
            <a:off x="285131" y="4581407"/>
            <a:ext cx="829975" cy="276999"/>
          </a:xfrm>
          <a:prstGeom prst="rect">
            <a:avLst/>
          </a:prstGeom>
        </p:spPr>
        <p:txBody>
          <a:bodyPr wrap="none">
            <a:spAutoFit/>
          </a:bodyPr>
          <a:lstStyle/>
          <a:p>
            <a:pPr algn="ctr" fontAlgn="auto">
              <a:spcBef>
                <a:spcPts val="0"/>
              </a:spcBef>
              <a:spcAft>
                <a:spcPts val="0"/>
              </a:spcAft>
              <a:defRPr/>
            </a:pPr>
            <a:r>
              <a:rPr lang="en-US" sz="1200" kern="0" dirty="0" smtClean="0">
                <a:latin typeface="Verdana" pitchFamily="34" charset="0"/>
              </a:rPr>
              <a:t>Optional</a:t>
            </a:r>
            <a:endParaRPr lang="en-US" sz="1200" kern="0" dirty="0">
              <a:latin typeface="Verdana" pitchFamily="34" charset="0"/>
            </a:endParaRPr>
          </a:p>
        </p:txBody>
      </p:sp>
    </p:spTree>
    <p:extLst>
      <p:ext uri="{BB962C8B-B14F-4D97-AF65-F5344CB8AC3E}">
        <p14:creationId xmlns:p14="http://schemas.microsoft.com/office/powerpoint/2010/main" val="33328560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xmlns:p14="http://schemas.microsoft.com/office/powerpoint/2010/main" advClick="0"/>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Hortonworks_PPT_5temp">
  <a:themeElements>
    <a:clrScheme name="Hortonworks">
      <a:dk1>
        <a:sysClr val="windowText" lastClr="000000"/>
      </a:dk1>
      <a:lt1>
        <a:srgbClr val="1E1E1E"/>
      </a:lt1>
      <a:dk2>
        <a:srgbClr val="FFFFFF"/>
      </a:dk2>
      <a:lt2>
        <a:srgbClr val="FFFFFF"/>
      </a:lt2>
      <a:accent1>
        <a:srgbClr val="69BE28"/>
      </a:accent1>
      <a:accent2>
        <a:srgbClr val="1E1E1E"/>
      </a:accent2>
      <a:accent3>
        <a:srgbClr val="44697D"/>
      </a:accent3>
      <a:accent4>
        <a:srgbClr val="818A8F"/>
      </a:accent4>
      <a:accent5>
        <a:srgbClr val="E17000"/>
      </a:accent5>
      <a:accent6>
        <a:srgbClr val="7F7F7F"/>
      </a:accent6>
      <a:hlink>
        <a:srgbClr val="FFFFFF"/>
      </a:hlink>
      <a:folHlink>
        <a:srgbClr val="FFFF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1800" b="0" i="0" u="none" strike="noStrike" kern="1200" cap="none" spc="0" normalizeH="0" baseline="0" noProof="0" dirty="0" smtClean="0">
            <a:ln>
              <a:noFill/>
            </a:ln>
            <a:solidFill>
              <a:srgbClr val="C3C3C3"/>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Hortonworks_PPT_5temp</Template>
  <TotalTime>21072</TotalTime>
  <Words>2883</Words>
  <Application>Microsoft Macintosh PowerPoint</Application>
  <PresentationFormat>On-screen Show (4:3)</PresentationFormat>
  <Paragraphs>475</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Hortonworks_PPT_5temp</vt:lpstr>
      <vt:lpstr>Powering Next-Generation Data Architectures with Apache Hadoop</vt:lpstr>
      <vt:lpstr>Big Data: Changing The Game for Organizations</vt:lpstr>
      <vt:lpstr>Connecting Transactions + Interactions + Observations</vt:lpstr>
      <vt:lpstr>Goal: Optimize Outcomes at Scale</vt:lpstr>
      <vt:lpstr>Customer: UC Irvine Medical Center</vt:lpstr>
      <vt:lpstr>Emerging Patterns of Use</vt:lpstr>
      <vt:lpstr>Operational Data Refinery Hadoop as platform for ETL modernization</vt:lpstr>
      <vt:lpstr>“Big Bank” Key Benefits</vt:lpstr>
      <vt:lpstr>Big Data Exploration &amp; Visualization Hadoop as agile, ad-hoc data mart</vt:lpstr>
      <vt:lpstr>“Hardware Manufacturer” Key Benefits</vt:lpstr>
      <vt:lpstr>Application Enrichment Deliver Hadoop analysis to online apps</vt:lpstr>
      <vt:lpstr>“Clothing Retailer” Key Benefits</vt:lpstr>
      <vt:lpstr>Hadoop in Enterprise Data Architectures</vt:lpstr>
      <vt:lpstr>Hortonworks Vision &amp; Role</vt:lpstr>
      <vt:lpstr>What’s Needed to Drive Success?</vt:lpstr>
      <vt:lpstr>Next Steps?</vt:lpstr>
      <vt:lpstr>Thank You!</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Hortonworks</dc:title>
  <dc:creator>edelin</dc:creator>
  <cp:lastModifiedBy>Shaun Connolly</cp:lastModifiedBy>
  <cp:revision>494</cp:revision>
  <cp:lastPrinted>2012-08-29T16:56:47Z</cp:lastPrinted>
  <dcterms:created xsi:type="dcterms:W3CDTF">2011-12-12T20:01:28Z</dcterms:created>
  <dcterms:modified xsi:type="dcterms:W3CDTF">2012-09-29T20:36:10Z</dcterms:modified>
</cp:coreProperties>
</file>